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Lst>
  <p:notesMasterIdLst>
    <p:notesMasterId r:id="rId29"/>
  </p:notesMasterIdLst>
  <p:handoutMasterIdLst>
    <p:handoutMasterId r:id="rId30"/>
  </p:handoutMasterIdLst>
  <p:sldIdLst>
    <p:sldId id="507" r:id="rId2"/>
    <p:sldId id="515" r:id="rId3"/>
    <p:sldId id="510" r:id="rId4"/>
    <p:sldId id="525" r:id="rId5"/>
    <p:sldId id="521" r:id="rId6"/>
    <p:sldId id="527" r:id="rId7"/>
    <p:sldId id="528" r:id="rId8"/>
    <p:sldId id="529" r:id="rId9"/>
    <p:sldId id="522" r:id="rId10"/>
    <p:sldId id="524" r:id="rId11"/>
    <p:sldId id="530" r:id="rId12"/>
    <p:sldId id="531" r:id="rId13"/>
    <p:sldId id="532" r:id="rId14"/>
    <p:sldId id="533" r:id="rId15"/>
    <p:sldId id="534" r:id="rId16"/>
    <p:sldId id="535" r:id="rId17"/>
    <p:sldId id="537" r:id="rId18"/>
    <p:sldId id="518" r:id="rId19"/>
    <p:sldId id="519" r:id="rId20"/>
    <p:sldId id="520" r:id="rId21"/>
    <p:sldId id="526" r:id="rId22"/>
    <p:sldId id="511" r:id="rId23"/>
    <p:sldId id="514" r:id="rId24"/>
    <p:sldId id="536" r:id="rId25"/>
    <p:sldId id="513" r:id="rId26"/>
    <p:sldId id="508" r:id="rId27"/>
    <p:sldId id="516" r:id="rId28"/>
  </p:sldIdLst>
  <p:sldSz cx="9144000" cy="6858000" type="screen4x3"/>
  <p:notesSz cx="6788150" cy="9917113"/>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0000"/>
    <a:srgbClr val="EF7D71"/>
    <a:srgbClr val="FFFF99"/>
    <a:srgbClr val="FF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43" autoAdjust="0"/>
    <p:restoredTop sz="95592" autoAdjust="0"/>
  </p:normalViewPr>
  <p:slideViewPr>
    <p:cSldViewPr snapToGrid="0" snapToObjects="1">
      <p:cViewPr>
        <p:scale>
          <a:sx n="70" d="100"/>
          <a:sy n="70" d="100"/>
        </p:scale>
        <p:origin x="-1146" y="-234"/>
      </p:cViewPr>
      <p:guideLst>
        <p:guide orient="horz" pos="144"/>
        <p:guide orient="horz" pos="892"/>
        <p:guide orient="horz" pos="1196"/>
        <p:guide orient="horz" pos="2159"/>
        <p:guide pos="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1872" y="-96"/>
      </p:cViewPr>
      <p:guideLst>
        <p:guide orient="horz" pos="3123"/>
        <p:guide pos="2138"/>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656792" y="9301473"/>
            <a:ext cx="1074790" cy="499029"/>
          </a:xfrm>
          <a:prstGeom prst="rect">
            <a:avLst/>
          </a:prstGeom>
          <a:noFill/>
          <a:ln w="12700">
            <a:noFill/>
            <a:miter lim="800000"/>
            <a:headEnd type="none" w="sm" len="sm"/>
            <a:tailEnd type="none" w="sm" len="sm"/>
          </a:ln>
          <a:effectLst/>
        </p:spPr>
        <p:txBody>
          <a:bodyPr wrap="none" lIns="92684" tIns="46342" rIns="92684" bIns="46342" anchor="b"/>
          <a:lstStyle/>
          <a:p>
            <a:pPr algn="r" defTabSz="927100">
              <a:defRPr/>
            </a:pPr>
            <a:fld id="{2BAE602B-B43A-40FF-80E5-9E39CAC0A026}" type="slidenum">
              <a:rPr lang="en-US" sz="1200" b="1"/>
              <a:pPr algn="r" defTabSz="927100">
                <a:defRPr/>
              </a:pPr>
              <a:t>‹Nr.›</a:t>
            </a:fld>
            <a:endParaRPr lang="en-US" sz="1200" b="1"/>
          </a:p>
        </p:txBody>
      </p:sp>
      <p:sp>
        <p:nvSpPr>
          <p:cNvPr id="82951" name="Text Box 7"/>
          <p:cNvSpPr txBox="1">
            <a:spLocks noChangeArrowheads="1"/>
          </p:cNvSpPr>
          <p:nvPr/>
        </p:nvSpPr>
        <p:spPr bwMode="auto">
          <a:xfrm>
            <a:off x="0" y="236652"/>
            <a:ext cx="6913856" cy="309033"/>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a:spcBef>
                <a:spcPct val="50000"/>
              </a:spcBef>
              <a:defRPr/>
            </a:pPr>
            <a:r>
              <a:rPr lang="en-US" sz="1400" b="1">
                <a:solidFill>
                  <a:schemeClr val="tx2"/>
                </a:solidFill>
              </a:rPr>
              <a:t>http://www.microsoft.com/technet</a:t>
            </a:r>
            <a:endParaRPr lang="en-US" sz="4500" b="1"/>
          </a:p>
        </p:txBody>
      </p:sp>
      <p:sp>
        <p:nvSpPr>
          <p:cNvPr id="82955" name="Text Box 11"/>
          <p:cNvSpPr txBox="1">
            <a:spLocks noChangeArrowheads="1"/>
          </p:cNvSpPr>
          <p:nvPr/>
        </p:nvSpPr>
        <p:spPr bwMode="auto">
          <a:xfrm>
            <a:off x="5405379" y="243513"/>
            <a:ext cx="1382771" cy="337252"/>
          </a:xfrm>
          <a:prstGeom prst="rect">
            <a:avLst/>
          </a:prstGeom>
          <a:noFill/>
          <a:ln w="9525">
            <a:noFill/>
            <a:miter lim="800000"/>
            <a:headEnd/>
            <a:tailEnd/>
          </a:ln>
          <a:effectLst/>
        </p:spPr>
        <p:txBody>
          <a:bodyPr lIns="90151" tIns="45075" rIns="90151" bIns="45075">
            <a:spAutoFit/>
          </a:bodyPr>
          <a:lstStyle/>
          <a:p>
            <a:pPr algn="ctr">
              <a:defRPr/>
            </a:pPr>
            <a:r>
              <a:rPr lang="en-US" b="1"/>
              <a:t>TNTx-xx</a:t>
            </a:r>
            <a:endParaRPr lang="en-US" sz="3200" b="1">
              <a:solidFill>
                <a:schemeClr val="accent1"/>
              </a:solidFill>
            </a:endParaRPr>
          </a:p>
        </p:txBody>
      </p:sp>
      <p:pic>
        <p:nvPicPr>
          <p:cNvPr id="13317" name="Picture 13" descr="g_ms"/>
          <p:cNvPicPr>
            <a:picLocks noChangeAspect="1" noChangeArrowheads="1"/>
          </p:cNvPicPr>
          <p:nvPr/>
        </p:nvPicPr>
        <p:blipFill>
          <a:blip r:embed="rId2"/>
          <a:srcRect/>
          <a:stretch>
            <a:fillRect/>
          </a:stretch>
        </p:blipFill>
        <p:spPr bwMode="auto">
          <a:xfrm>
            <a:off x="175989" y="9421514"/>
            <a:ext cx="1709608" cy="303533"/>
          </a:xfrm>
          <a:prstGeom prst="rect">
            <a:avLst/>
          </a:prstGeom>
          <a:noFill/>
          <a:ln w="9525">
            <a:noFill/>
            <a:miter lim="800000"/>
            <a:headEnd/>
            <a:tailEnd/>
          </a:ln>
        </p:spPr>
      </p:pic>
      <p:pic>
        <p:nvPicPr>
          <p:cNvPr id="13318" name="Picture 15" descr="TechNet_rgb"/>
          <p:cNvPicPr>
            <a:picLocks noChangeAspect="1" noChangeArrowheads="1"/>
          </p:cNvPicPr>
          <p:nvPr/>
        </p:nvPicPr>
        <p:blipFill>
          <a:blip r:embed="rId3"/>
          <a:srcRect/>
          <a:stretch>
            <a:fillRect/>
          </a:stretch>
        </p:blipFill>
        <p:spPr bwMode="auto">
          <a:xfrm>
            <a:off x="0" y="6860"/>
            <a:ext cx="1885597" cy="41842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4027488" y="493713"/>
            <a:ext cx="2755900" cy="20685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2543" y="2742084"/>
            <a:ext cx="5920775" cy="64907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41531" y="9421514"/>
            <a:ext cx="515397" cy="49559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58FF4FFF-358A-495E-8174-62B39D628E52}" type="slidenum">
              <a:rPr lang="en-US"/>
              <a:pPr>
                <a:defRPr/>
              </a:pPr>
              <a:t>‹Nr.›</a:t>
            </a:fld>
            <a:endParaRPr lang="en-US"/>
          </a:p>
        </p:txBody>
      </p:sp>
      <p:sp>
        <p:nvSpPr>
          <p:cNvPr id="6154" name="Text Box 10"/>
          <p:cNvSpPr txBox="1">
            <a:spLocks noChangeArrowheads="1"/>
          </p:cNvSpPr>
          <p:nvPr/>
        </p:nvSpPr>
        <p:spPr bwMode="auto">
          <a:xfrm>
            <a:off x="0" y="168058"/>
            <a:ext cx="6788150" cy="307714"/>
          </a:xfrm>
          <a:prstGeom prst="rect">
            <a:avLst/>
          </a:prstGeom>
          <a:noFill/>
          <a:ln w="12700">
            <a:noFill/>
            <a:miter lim="800000"/>
            <a:headEnd type="none" w="sm" len="sm"/>
            <a:tailEnd type="none" w="sm" len="sm"/>
          </a:ln>
          <a:effectLst/>
        </p:spPr>
        <p:txBody>
          <a:bodyPr lIns="91377" tIns="45689" rIns="91377" bIns="45689" anchor="ctr">
            <a:spAutoFit/>
          </a:bodyPr>
          <a:lstStyle/>
          <a:p>
            <a:pPr algn="ctr">
              <a:spcBef>
                <a:spcPct val="50000"/>
              </a:spcBef>
              <a:defRPr/>
            </a:pPr>
            <a:r>
              <a:rPr lang="en-US" sz="1400" b="1">
                <a:solidFill>
                  <a:schemeClr val="tx2"/>
                </a:solidFill>
              </a:rPr>
              <a:t>http://www.microsoft.com/technet</a:t>
            </a:r>
            <a:endParaRPr lang="en-US" sz="4400" b="1"/>
          </a:p>
        </p:txBody>
      </p:sp>
      <p:sp>
        <p:nvSpPr>
          <p:cNvPr id="6155" name="Text Box 11"/>
          <p:cNvSpPr txBox="1">
            <a:spLocks noChangeArrowheads="1"/>
          </p:cNvSpPr>
          <p:nvPr/>
        </p:nvSpPr>
        <p:spPr bwMode="auto">
          <a:xfrm>
            <a:off x="5405379" y="147480"/>
            <a:ext cx="1382771" cy="337252"/>
          </a:xfrm>
          <a:prstGeom prst="rect">
            <a:avLst/>
          </a:prstGeom>
          <a:noFill/>
          <a:ln w="9525">
            <a:noFill/>
            <a:miter lim="800000"/>
            <a:headEnd/>
            <a:tailEnd/>
          </a:ln>
          <a:effectLst/>
        </p:spPr>
        <p:txBody>
          <a:bodyPr lIns="90151" tIns="45075" rIns="90151" bIns="45075">
            <a:spAutoFit/>
          </a:bodyPr>
          <a:lstStyle/>
          <a:p>
            <a:pPr defTabSz="901700">
              <a:spcBef>
                <a:spcPct val="50000"/>
              </a:spcBef>
              <a:defRPr/>
            </a:pPr>
            <a:r>
              <a:rPr lang="en-US" b="1"/>
              <a:t>TNT1-122</a:t>
            </a:r>
            <a:endParaRPr lang="en-US" sz="3200" b="1">
              <a:latin typeface="Times New Roman" pitchFamily="18" charset="0"/>
            </a:endParaRPr>
          </a:p>
        </p:txBody>
      </p:sp>
      <p:pic>
        <p:nvPicPr>
          <p:cNvPr id="9223" name="Picture 1030" descr="g_ms"/>
          <p:cNvPicPr>
            <a:picLocks noChangeAspect="1" noChangeArrowheads="1"/>
          </p:cNvPicPr>
          <p:nvPr/>
        </p:nvPicPr>
        <p:blipFill>
          <a:blip r:embed="rId2"/>
          <a:srcRect/>
          <a:stretch>
            <a:fillRect/>
          </a:stretch>
        </p:blipFill>
        <p:spPr bwMode="auto">
          <a:xfrm>
            <a:off x="175989" y="9421514"/>
            <a:ext cx="1709608" cy="303533"/>
          </a:xfrm>
          <a:prstGeom prst="rect">
            <a:avLst/>
          </a:prstGeom>
          <a:noFill/>
          <a:ln w="9525">
            <a:noFill/>
            <a:miter lim="800000"/>
            <a:headEnd/>
            <a:tailEnd/>
          </a:ln>
        </p:spPr>
      </p:pic>
      <p:pic>
        <p:nvPicPr>
          <p:cNvPr id="9224" name="Picture 1032" descr="TechNet_rgb"/>
          <p:cNvPicPr>
            <a:picLocks noChangeAspect="1" noChangeArrowheads="1"/>
          </p:cNvPicPr>
          <p:nvPr/>
        </p:nvPicPr>
        <p:blipFill>
          <a:blip r:embed="rId3"/>
          <a:srcRect/>
          <a:stretch>
            <a:fillRect/>
          </a:stretch>
        </p:blipFill>
        <p:spPr bwMode="auto">
          <a:xfrm>
            <a:off x="0" y="6860"/>
            <a:ext cx="1885597" cy="41842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44DA6C6-CC3E-43F2-808C-30FE4ACFD94B}" type="slidenum">
              <a:rPr lang="en-US"/>
              <a:pPr/>
              <a:t>1</a:t>
            </a:fld>
            <a:endParaRPr lang="en-US"/>
          </a:p>
        </p:txBody>
      </p:sp>
      <p:sp>
        <p:nvSpPr>
          <p:cNvPr id="10243" name="Rectangle 2"/>
          <p:cNvSpPr>
            <a:spLocks noGrp="1" noRot="1" noChangeAspect="1" noChangeArrowheads="1" noTextEdit="1"/>
          </p:cNvSpPr>
          <p:nvPr>
            <p:ph type="sldImg"/>
          </p:nvPr>
        </p:nvSpPr>
        <p:spPr>
          <a:xfrm>
            <a:off x="917575" y="744538"/>
            <a:ext cx="4954588" cy="3717925"/>
          </a:xfrm>
          <a:ln/>
        </p:spPr>
      </p:sp>
      <p:sp>
        <p:nvSpPr>
          <p:cNvPr id="10244" name="Rectangle 3"/>
          <p:cNvSpPr>
            <a:spLocks noGrp="1" noChangeArrowheads="1"/>
          </p:cNvSpPr>
          <p:nvPr>
            <p:ph type="body" idx="1"/>
          </p:nvPr>
        </p:nvSpPr>
        <p:spPr>
          <a:xfrm>
            <a:off x="678815" y="4710758"/>
            <a:ext cx="5430520" cy="4462100"/>
          </a:xfrm>
          <a:noFill/>
          <a:ln/>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27488" y="493713"/>
            <a:ext cx="2755900" cy="2068512"/>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58FF4FFF-358A-495E-8174-62B39D628E52}"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27488" y="493713"/>
            <a:ext cx="2755900" cy="2068512"/>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58FF4FFF-358A-495E-8174-62B39D628E5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27488" y="493713"/>
            <a:ext cx="2755900" cy="2068512"/>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58FF4FFF-358A-495E-8174-62B39D628E52}" type="slidenum">
              <a:rPr lang="en-US" smtClean="0"/>
              <a:pPr>
                <a:defRPr/>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27488" y="493713"/>
            <a:ext cx="2755900" cy="2068512"/>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58FF4FFF-358A-495E-8174-62B39D628E52}" type="slidenum">
              <a:rPr lang="en-US" smtClean="0"/>
              <a:pPr>
                <a:defRPr/>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27488" y="493713"/>
            <a:ext cx="2755900" cy="2068512"/>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58FF4FFF-358A-495E-8174-62B39D628E52}" type="slidenum">
              <a:rPr lang="en-US" smtClean="0"/>
              <a:pPr>
                <a:defRPr/>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9D6415B-BE82-4C43-98A8-22887E0C13E2}" type="slidenum">
              <a:rPr lang="en-US"/>
              <a:pPr/>
              <a:t>26</a:t>
            </a:fld>
            <a:endParaRPr lang="en-US"/>
          </a:p>
        </p:txBody>
      </p:sp>
      <p:sp>
        <p:nvSpPr>
          <p:cNvPr id="12291" name="Rectangle 2"/>
          <p:cNvSpPr>
            <a:spLocks noGrp="1" noRot="1" noChangeAspect="1" noChangeArrowheads="1" noTextEdit="1"/>
          </p:cNvSpPr>
          <p:nvPr>
            <p:ph type="sldImg"/>
          </p:nvPr>
        </p:nvSpPr>
        <p:spPr>
          <a:xfrm>
            <a:off x="2103438" y="647700"/>
            <a:ext cx="2620962" cy="1966913"/>
          </a:xfrm>
          <a:ln/>
        </p:spPr>
      </p:sp>
      <p:sp>
        <p:nvSpPr>
          <p:cNvPr id="12292" name="Rectangle 3"/>
          <p:cNvSpPr>
            <a:spLocks noGrp="1" noChangeArrowheads="1"/>
          </p:cNvSpPr>
          <p:nvPr>
            <p:ph type="body" idx="1"/>
          </p:nvPr>
        </p:nvSpPr>
        <p:spPr>
          <a:xfrm>
            <a:off x="221559" y="2798674"/>
            <a:ext cx="6368604" cy="6410197"/>
          </a:xfrm>
          <a:noFill/>
          <a:ln/>
        </p:spPr>
        <p:txBody>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27488" y="493713"/>
            <a:ext cx="2755900" cy="2068512"/>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58FF4FFF-358A-495E-8174-62B39D628E52}"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msdn-online.de/webcasts"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msdn-online.de/webcasts"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84175" y="1417638"/>
            <a:ext cx="7772400" cy="695325"/>
          </a:xfrm>
        </p:spPr>
        <p:txBody>
          <a:bodyPr anchor="ctr"/>
          <a:lstStyle>
            <a:lvl1pPr>
              <a:defRPr sz="4400"/>
            </a:lvl1pPr>
          </a:lstStyle>
          <a:p>
            <a:r>
              <a:rPr lang="en-US"/>
              <a:t>Click to edit Master title style</a:t>
            </a:r>
          </a:p>
        </p:txBody>
      </p:sp>
      <p:sp>
        <p:nvSpPr>
          <p:cNvPr id="744451" name="Rectangle 3"/>
          <p:cNvSpPr>
            <a:spLocks noGrp="1" noChangeArrowheads="1"/>
          </p:cNvSpPr>
          <p:nvPr>
            <p:ph type="subTitle" idx="1"/>
          </p:nvPr>
        </p:nvSpPr>
        <p:spPr>
          <a:xfrm>
            <a:off x="384175" y="4418013"/>
            <a:ext cx="7861300" cy="585787"/>
          </a:xfrm>
        </p:spPr>
        <p:txBody>
          <a:bodyPr anchor="ctr"/>
          <a:lstStyle>
            <a:lvl1pPr marL="0" indent="0">
              <a:spcBef>
                <a:spcPct val="0"/>
              </a:spcBef>
              <a:buFont typeface="Wingdings" pitchFamily="2" charset="2"/>
              <a:buNone/>
              <a:defRPr sz="3600">
                <a:solidFill>
                  <a:schemeClr val="accent1"/>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77025" y="228600"/>
            <a:ext cx="2097088" cy="34020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81000" y="228600"/>
            <a:ext cx="6143625" cy="340201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535531"/>
          </a:xfrm>
        </p:spPr>
        <p:txBody>
          <a:bodyPr/>
          <a:lstStyle>
            <a:lvl1pPr>
              <a:defRPr sz="32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4" name="Picture 3" descr="MSDN logo reverse"/>
          <p:cNvPicPr>
            <a:picLocks noChangeAspect="1" noChangeArrowheads="1"/>
          </p:cNvPicPr>
          <p:nvPr userDrawn="1"/>
        </p:nvPicPr>
        <p:blipFill>
          <a:blip r:embed="rId2"/>
          <a:srcRect/>
          <a:stretch>
            <a:fillRect/>
          </a:stretch>
        </p:blipFill>
        <p:spPr bwMode="auto">
          <a:xfrm>
            <a:off x="7486650" y="6076441"/>
            <a:ext cx="1657350" cy="848234"/>
          </a:xfrm>
          <a:prstGeom prst="rect">
            <a:avLst/>
          </a:prstGeom>
          <a:noFill/>
          <a:ln w="9525">
            <a:noFill/>
            <a:miter lim="800000"/>
            <a:headEnd/>
            <a:tailEnd/>
          </a:ln>
        </p:spPr>
      </p:pic>
      <p:sp>
        <p:nvSpPr>
          <p:cNvPr id="5" name="Textfeld 4"/>
          <p:cNvSpPr txBox="1"/>
          <p:nvPr userDrawn="1"/>
        </p:nvSpPr>
        <p:spPr>
          <a:xfrm>
            <a:off x="0" y="6378000"/>
            <a:ext cx="6288202" cy="461665"/>
          </a:xfrm>
          <a:prstGeom prst="rect">
            <a:avLst/>
          </a:prstGeom>
          <a:noFill/>
        </p:spPr>
        <p:txBody>
          <a:bodyPr wrap="square" rtlCol="0">
            <a:spAutoFit/>
          </a:bodyPr>
          <a:lstStyle/>
          <a:p>
            <a:r>
              <a:rPr lang="de-DE" sz="1200" dirty="0" smtClean="0">
                <a:solidFill>
                  <a:schemeClr val="tx1">
                    <a:lumMod val="65000"/>
                  </a:schemeClr>
                </a:solidFill>
              </a:rPr>
              <a:t>© Copyright 2008 Microsoft Corporation. Alle Rechte vorbehalten.</a:t>
            </a:r>
            <a:br>
              <a:rPr lang="de-DE" sz="1200" dirty="0" smtClean="0">
                <a:solidFill>
                  <a:schemeClr val="tx1">
                    <a:lumMod val="65000"/>
                  </a:schemeClr>
                </a:solidFill>
              </a:rPr>
            </a:br>
            <a:r>
              <a:rPr lang="de-DE" sz="1200" dirty="0" smtClean="0">
                <a:solidFill>
                  <a:schemeClr val="tx1">
                    <a:lumMod val="65000"/>
                  </a:schemeClr>
                </a:solidFill>
              </a:rPr>
              <a:t>MSDN Webcasts: </a:t>
            </a:r>
            <a:r>
              <a:rPr lang="de-DE" sz="1200" dirty="0" smtClean="0">
                <a:hlinkClick r:id="rId3"/>
              </a:rPr>
              <a:t>http://www.msdn-online.de/webcasts</a:t>
            </a:r>
            <a:r>
              <a:rPr lang="de-DE" sz="1200" dirty="0" smtClean="0"/>
              <a:t> </a:t>
            </a:r>
            <a:endParaRPr lang="de-DE" sz="1200" dirty="0">
              <a:solidFill>
                <a:schemeClr val="tx1">
                  <a:lumMod val="65000"/>
                </a:scheme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81000" y="1416050"/>
            <a:ext cx="4117975"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1375" y="1416050"/>
            <a:ext cx="4117975"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3" descr="MSDN logo reverse"/>
          <p:cNvPicPr>
            <a:picLocks noChangeAspect="1" noChangeArrowheads="1"/>
          </p:cNvPicPr>
          <p:nvPr userDrawn="1"/>
        </p:nvPicPr>
        <p:blipFill>
          <a:blip r:embed="rId2"/>
          <a:srcRect/>
          <a:stretch>
            <a:fillRect/>
          </a:stretch>
        </p:blipFill>
        <p:spPr bwMode="auto">
          <a:xfrm>
            <a:off x="7486650" y="6076441"/>
            <a:ext cx="1657350" cy="848234"/>
          </a:xfrm>
          <a:prstGeom prst="rect">
            <a:avLst/>
          </a:prstGeom>
          <a:noFill/>
          <a:ln w="9525">
            <a:noFill/>
            <a:miter lim="800000"/>
            <a:headEnd/>
            <a:tailEnd/>
          </a:ln>
        </p:spPr>
      </p:pic>
      <p:sp>
        <p:nvSpPr>
          <p:cNvPr id="3" name="Textfeld 2"/>
          <p:cNvSpPr txBox="1"/>
          <p:nvPr userDrawn="1"/>
        </p:nvSpPr>
        <p:spPr>
          <a:xfrm>
            <a:off x="0" y="6378000"/>
            <a:ext cx="6288202" cy="461665"/>
          </a:xfrm>
          <a:prstGeom prst="rect">
            <a:avLst/>
          </a:prstGeom>
          <a:noFill/>
        </p:spPr>
        <p:txBody>
          <a:bodyPr wrap="square" rtlCol="0">
            <a:spAutoFit/>
          </a:bodyPr>
          <a:lstStyle/>
          <a:p>
            <a:r>
              <a:rPr lang="de-DE" sz="1200" dirty="0" smtClean="0">
                <a:solidFill>
                  <a:schemeClr val="tx1">
                    <a:lumMod val="65000"/>
                  </a:schemeClr>
                </a:solidFill>
              </a:rPr>
              <a:t>© Copyright 2008 Microsoft Corporation. Alle Rechte vorbehalten.</a:t>
            </a:r>
            <a:br>
              <a:rPr lang="de-DE" sz="1200" dirty="0" smtClean="0">
                <a:solidFill>
                  <a:schemeClr val="tx1">
                    <a:lumMod val="65000"/>
                  </a:schemeClr>
                </a:solidFill>
              </a:rPr>
            </a:br>
            <a:r>
              <a:rPr lang="de-DE" sz="1200" dirty="0" smtClean="0">
                <a:solidFill>
                  <a:schemeClr val="tx1">
                    <a:lumMod val="65000"/>
                  </a:schemeClr>
                </a:solidFill>
              </a:rPr>
              <a:t>MSDN Webcasts: </a:t>
            </a:r>
            <a:r>
              <a:rPr lang="de-DE" sz="1200" dirty="0" smtClean="0">
                <a:hlinkClick r:id="rId3"/>
              </a:rPr>
              <a:t>http://www.msdn-online.de/webcasts</a:t>
            </a:r>
            <a:r>
              <a:rPr lang="de-DE" sz="1200" dirty="0" smtClean="0"/>
              <a:t> </a:t>
            </a:r>
            <a:endParaRPr lang="de-DE" sz="1200" dirty="0">
              <a:solidFill>
                <a:schemeClr val="tx1">
                  <a:lumMod val="65000"/>
                </a:schemeClr>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bwMode="auto">
          <a:xfrm>
            <a:off x="381000" y="228600"/>
            <a:ext cx="8393113"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743427" name="Rectangle 3"/>
          <p:cNvSpPr>
            <a:spLocks noGrp="1" noChangeArrowheads="1"/>
          </p:cNvSpPr>
          <p:nvPr>
            <p:ph type="body" idx="1"/>
          </p:nvPr>
        </p:nvSpPr>
        <p:spPr bwMode="auto">
          <a:xfrm>
            <a:off x="381000" y="1416050"/>
            <a:ext cx="8388350"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9"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Franklin Gothic Medium" pitchFamily="34" charset="0"/>
        </a:defRPr>
      </a:lvl2pPr>
      <a:lvl3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Franklin Gothic Medium" pitchFamily="34" charset="0"/>
        </a:defRPr>
      </a:lvl3pPr>
      <a:lvl4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Franklin Gothic Medium" pitchFamily="34" charset="0"/>
        </a:defRPr>
      </a:lvl4pPr>
      <a:lvl5pPr algn="l" rtl="0" eaLnBrk="0" fontAlgn="base" hangingPunct="0">
        <a:lnSpc>
          <a:spcPct val="90000"/>
        </a:lnSpc>
        <a:spcBef>
          <a:spcPct val="0"/>
        </a:spcBef>
        <a:spcAft>
          <a:spcPct val="0"/>
        </a:spcAft>
        <a:defRPr sz="4800">
          <a:solidFill>
            <a:schemeClr val="tx2"/>
          </a:solidFill>
          <a:effectLst>
            <a:outerShdw blurRad="38100" dist="38100" dir="2700000" algn="tl">
              <a:srgbClr val="000000"/>
            </a:outerShdw>
          </a:effectLst>
          <a:latin typeface="Franklin Gothic Medium" pitchFamily="34" charset="0"/>
        </a:defRPr>
      </a:lvl5pPr>
      <a:lvl6pPr marL="4572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Franklin Gothic Medium" pitchFamily="34" charset="0"/>
        </a:defRPr>
      </a:lvl6pPr>
      <a:lvl7pPr marL="9144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Franklin Gothic Medium" pitchFamily="34" charset="0"/>
        </a:defRPr>
      </a:lvl7pPr>
      <a:lvl8pPr marL="13716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Franklin Gothic Medium" pitchFamily="34" charset="0"/>
        </a:defRPr>
      </a:lvl8pPr>
      <a:lvl9pPr marL="1828800" algn="l" rtl="0" fontAlgn="base">
        <a:lnSpc>
          <a:spcPct val="90000"/>
        </a:lnSpc>
        <a:spcBef>
          <a:spcPct val="0"/>
        </a:spcBef>
        <a:spcAft>
          <a:spcPct val="0"/>
        </a:spcAft>
        <a:defRPr sz="4800">
          <a:solidFill>
            <a:schemeClr val="tx2"/>
          </a:solidFill>
          <a:effectLst>
            <a:outerShdw blurRad="38100" dist="38100" dir="2700000" algn="tl">
              <a:srgbClr val="000000"/>
            </a:outerShdw>
          </a:effectLst>
          <a:latin typeface="Franklin Gothic Medium" pitchFamily="34" charset="0"/>
        </a:defRPr>
      </a:lvl9pPr>
    </p:titleStyle>
    <p:bodyStyle>
      <a:lvl1pPr marL="460375" indent="-460375" algn="l" rtl="0" eaLnBrk="0" fontAlgn="base" hangingPunct="0">
        <a:lnSpc>
          <a:spcPct val="90000"/>
        </a:lnSpc>
        <a:spcBef>
          <a:spcPct val="30000"/>
        </a:spcBef>
        <a:spcAft>
          <a:spcPct val="0"/>
        </a:spcAft>
        <a:buClr>
          <a:schemeClr val="tx2"/>
        </a:buClr>
        <a:buSzPct val="55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855663" indent="-393700" algn="l" rtl="0" eaLnBrk="0" fontAlgn="base" hangingPunct="0">
        <a:lnSpc>
          <a:spcPct val="90000"/>
        </a:lnSpc>
        <a:spcBef>
          <a:spcPct val="30000"/>
        </a:spcBef>
        <a:spcAft>
          <a:spcPct val="0"/>
        </a:spcAft>
        <a:buClr>
          <a:schemeClr val="tx2"/>
        </a:buClr>
        <a:buSzPct val="55000"/>
        <a:buFont typeface="Wingdings" pitchFamily="2" charset="2"/>
        <a:buBlip>
          <a:blip r:embed="rId14"/>
        </a:buBlip>
        <a:defRPr sz="2800">
          <a:solidFill>
            <a:schemeClr val="tx1"/>
          </a:solidFill>
          <a:effectLst>
            <a:outerShdw blurRad="38100" dist="38100" dir="2700000" algn="tl">
              <a:srgbClr val="000000"/>
            </a:outerShdw>
          </a:effectLst>
          <a:latin typeface="+mn-lt"/>
        </a:defRPr>
      </a:lvl2pPr>
      <a:lvl3pPr marL="1258888" indent="-401638" algn="l" rtl="0" eaLnBrk="0" fontAlgn="base" hangingPunct="0">
        <a:lnSpc>
          <a:spcPct val="90000"/>
        </a:lnSpc>
        <a:spcBef>
          <a:spcPct val="30000"/>
        </a:spcBef>
        <a:spcAft>
          <a:spcPct val="0"/>
        </a:spcAft>
        <a:buClr>
          <a:schemeClr val="tx2"/>
        </a:buClr>
        <a:buSzPct val="55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595438" indent="-334963" algn="l" rtl="0" eaLnBrk="0" fontAlgn="base" hangingPunct="0">
        <a:lnSpc>
          <a:spcPct val="90000"/>
        </a:lnSpc>
        <a:spcBef>
          <a:spcPct val="30000"/>
        </a:spcBef>
        <a:spcAft>
          <a:spcPct val="0"/>
        </a:spcAft>
        <a:buClr>
          <a:schemeClr val="tx2"/>
        </a:buClr>
        <a:buSzPct val="55000"/>
        <a:buFont typeface="Wingdings" pitchFamily="2" charset="2"/>
        <a:buBlip>
          <a:blip r:embed="rId14"/>
        </a:buBlip>
        <a:defRPr sz="2000">
          <a:solidFill>
            <a:schemeClr val="tx1"/>
          </a:solidFill>
          <a:effectLst>
            <a:outerShdw blurRad="38100" dist="38100" dir="2700000" algn="tl">
              <a:srgbClr val="000000"/>
            </a:outerShdw>
          </a:effectLst>
          <a:latin typeface="+mn-lt"/>
        </a:defRPr>
      </a:lvl4pPr>
      <a:lvl5pPr marL="1909763" indent="-300038" algn="l" rtl="0" eaLnBrk="0" fontAlgn="base" hangingPunct="0">
        <a:lnSpc>
          <a:spcPct val="90000"/>
        </a:lnSpc>
        <a:spcBef>
          <a:spcPct val="30000"/>
        </a:spcBef>
        <a:spcAft>
          <a:spcPct val="0"/>
        </a:spcAft>
        <a:buClr>
          <a:schemeClr val="tx2"/>
        </a:buClr>
        <a:buSzPct val="55000"/>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366963" indent="-300038" algn="l" rtl="0" fontAlgn="base">
        <a:lnSpc>
          <a:spcPct val="90000"/>
        </a:lnSpc>
        <a:spcBef>
          <a:spcPct val="30000"/>
        </a:spcBef>
        <a:spcAft>
          <a:spcPct val="0"/>
        </a:spcAft>
        <a:buClr>
          <a:schemeClr val="tx2"/>
        </a:buClr>
        <a:buSzPct val="55000"/>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824163" indent="-300038" algn="l" rtl="0" fontAlgn="base">
        <a:lnSpc>
          <a:spcPct val="90000"/>
        </a:lnSpc>
        <a:spcBef>
          <a:spcPct val="30000"/>
        </a:spcBef>
        <a:spcAft>
          <a:spcPct val="0"/>
        </a:spcAft>
        <a:buClr>
          <a:schemeClr val="tx2"/>
        </a:buClr>
        <a:buSzPct val="55000"/>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281363" indent="-300038" algn="l" rtl="0" fontAlgn="base">
        <a:lnSpc>
          <a:spcPct val="90000"/>
        </a:lnSpc>
        <a:spcBef>
          <a:spcPct val="30000"/>
        </a:spcBef>
        <a:spcAft>
          <a:spcPct val="0"/>
        </a:spcAft>
        <a:buClr>
          <a:schemeClr val="tx2"/>
        </a:buClr>
        <a:buSzPct val="55000"/>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738563" indent="-300038" algn="l" rtl="0" fontAlgn="base">
        <a:lnSpc>
          <a:spcPct val="90000"/>
        </a:lnSpc>
        <a:spcBef>
          <a:spcPct val="30000"/>
        </a:spcBef>
        <a:spcAft>
          <a:spcPct val="0"/>
        </a:spcAft>
        <a:buClr>
          <a:schemeClr val="tx2"/>
        </a:buClr>
        <a:buSzPct val="55000"/>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sdn-online.de/webcast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temp\msdnclip\tools\ManiFestTools\howto.pr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file:///c:\Program%20Files\Microsoft%20Visual%20FoxPro%209\Sedna\VistaDialogs4COM\VFP%20Sample\VistaDialogs4VFP.pj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c:\temp\Vfp_Anwendung\demo.pj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mn-systemberatung.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le:///c:\temp\msdnclip\beispiele\comboboxfehler.p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msdn-online.de/Webcasts/Finder" TargetMode="External"/><Relationship Id="rId3" Type="http://schemas.openxmlformats.org/officeDocument/2006/relationships/hyperlink" Target="http://blogs.msdn.com/calvin_hsia/archive/2007/04/13/add-a-manifest-to-control-your-application-vista-uac-behavior.aspx" TargetMode="External"/><Relationship Id="rId7" Type="http://schemas.openxmlformats.org/officeDocument/2006/relationships/hyperlink" Target="http://www.bingo-ev.de/~mw368/vfp9_vist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portal.dfpug.de/dFPUG/Dokumente/Loseblattsammlung/FoxX%2022.0/05-29%20Vista%20Toolkit.pdf" TargetMode="External"/><Relationship Id="rId5" Type="http://schemas.openxmlformats.org/officeDocument/2006/relationships/hyperlink" Target="http://www.foxite.com/archives/where-to-put-the-data-on-vista-0000137073.htm" TargetMode="External"/><Relationship Id="rId4" Type="http://schemas.openxmlformats.org/officeDocument/2006/relationships/hyperlink" Target="http://www.foxite.com/archives/installation-problem-on-vista-0000129165.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onnect.microsoft.com/site/sitehome.aspx?SiteID=665" TargetMode="External"/><Relationship Id="rId2" Type="http://schemas.openxmlformats.org/officeDocument/2006/relationships/hyperlink" Target="http://www.softpedia.com/progDownload/Microsoft-Application-Verifier-Download-45822.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sdn-online.de/webcasts/find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msdn-online.de/"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www.msdn-online.de/webcasts" TargetMode="External"/><Relationship Id="rId9" Type="http://schemas.openxmlformats.org/officeDocument/2006/relationships/image" Target="../media/image24.png"/><Relationship Id="rId1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msdn2.microsoft.com/de-de/library/xaz.aspx" TargetMode="External"/><Relationship Id="rId5" Type="http://schemas.openxmlformats.org/officeDocument/2006/relationships/hyperlink" Target="http://msdn2.microsoft.com/en-us/library/xaz.aspx"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file:///c:\windows\system32\secpol.ms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ctrTitle"/>
          </p:nvPr>
        </p:nvSpPr>
        <p:spPr>
          <a:xfrm>
            <a:off x="395288" y="222250"/>
            <a:ext cx="8353425" cy="1865126"/>
          </a:xfrm>
        </p:spPr>
        <p:txBody>
          <a:bodyPr anchor="t"/>
          <a:lstStyle/>
          <a:p>
            <a:pPr eaLnBrk="1" hangingPunct="1">
              <a:defRPr/>
            </a:pPr>
            <a:r>
              <a:rPr lang="de-DE" sz="4000" b="1" dirty="0" smtClean="0">
                <a:effectLst>
                  <a:outerShdw blurRad="38100" dist="38100" dir="2700000" algn="tl">
                    <a:srgbClr val="000000">
                      <a:alpha val="43137"/>
                    </a:srgbClr>
                  </a:outerShdw>
                </a:effectLst>
                <a:latin typeface="Arial Black" pitchFamily="34" charset="0"/>
              </a:rPr>
              <a:t>MSDN Webcast</a:t>
            </a:r>
            <a:r>
              <a:rPr lang="de-DE" sz="2800" b="1" dirty="0" smtClean="0">
                <a:effectLst>
                  <a:outerShdw blurRad="38100" dist="38100" dir="2700000" algn="tl">
                    <a:srgbClr val="000000">
                      <a:alpha val="43137"/>
                    </a:srgbClr>
                  </a:outerShdw>
                </a:effectLst>
                <a:latin typeface="Arial Black" pitchFamily="34" charset="0"/>
              </a:rPr>
              <a:t> </a:t>
            </a:r>
            <a:r>
              <a:rPr lang="de-DE" sz="3200" b="1" dirty="0" smtClean="0"/>
              <a:t/>
            </a:r>
            <a:br>
              <a:rPr lang="de-DE" sz="3200" b="1" dirty="0" smtClean="0"/>
            </a:br>
            <a:r>
              <a:rPr lang="de-DE" sz="3200" b="1" dirty="0" smtClean="0"/>
              <a:t/>
            </a:r>
            <a:br>
              <a:rPr lang="de-DE" sz="3200" b="1" dirty="0" smtClean="0"/>
            </a:br>
            <a:r>
              <a:rPr lang="de-DE" sz="2800" dirty="0" smtClean="0"/>
              <a:t>Visual FoxPro Anwendungen unter Vista betreiben</a:t>
            </a:r>
            <a:br>
              <a:rPr lang="de-DE" sz="2800" dirty="0" smtClean="0"/>
            </a:br>
            <a:r>
              <a:rPr lang="de-DE" sz="2400" dirty="0" smtClean="0"/>
              <a:t>Hinweise für Administratoren und Entwickler</a:t>
            </a:r>
            <a:endParaRPr lang="en-US" sz="2400" i="1" dirty="0" smtClean="0"/>
          </a:p>
        </p:txBody>
      </p:sp>
      <p:pic>
        <p:nvPicPr>
          <p:cNvPr id="3075" name="Picture 3" descr="MSDN logo reverse"/>
          <p:cNvPicPr>
            <a:picLocks noChangeAspect="1" noChangeArrowheads="1"/>
          </p:cNvPicPr>
          <p:nvPr/>
        </p:nvPicPr>
        <p:blipFill>
          <a:blip r:embed="rId3"/>
          <a:srcRect/>
          <a:stretch>
            <a:fillRect/>
          </a:stretch>
        </p:blipFill>
        <p:spPr bwMode="auto">
          <a:xfrm>
            <a:off x="6588125" y="5378450"/>
            <a:ext cx="2555875" cy="1308100"/>
          </a:xfrm>
          <a:prstGeom prst="rect">
            <a:avLst/>
          </a:prstGeom>
          <a:noFill/>
          <a:ln w="9525">
            <a:noFill/>
            <a:miter lim="800000"/>
            <a:headEnd/>
            <a:tailEnd/>
          </a:ln>
        </p:spPr>
      </p:pic>
      <p:sp>
        <p:nvSpPr>
          <p:cNvPr id="745476" name="Rectangle 4"/>
          <p:cNvSpPr>
            <a:spLocks noGrp="1" noChangeArrowheads="1"/>
          </p:cNvSpPr>
          <p:nvPr>
            <p:ph type="subTitle" idx="1"/>
          </p:nvPr>
        </p:nvSpPr>
        <p:spPr>
          <a:xfrm>
            <a:off x="395287" y="3570288"/>
            <a:ext cx="8353425" cy="1089529"/>
          </a:xfrm>
        </p:spPr>
        <p:txBody>
          <a:bodyPr/>
          <a:lstStyle/>
          <a:p>
            <a:pPr eaLnBrk="1" hangingPunct="1">
              <a:defRPr/>
            </a:pPr>
            <a:r>
              <a:rPr lang="de-DE" dirty="0" smtClean="0"/>
              <a:t>Präsentator: Michael Niethammer</a:t>
            </a:r>
          </a:p>
          <a:p>
            <a:pPr eaLnBrk="1" hangingPunct="1">
              <a:defRPr/>
            </a:pPr>
            <a:r>
              <a:rPr lang="de-DE" dirty="0" smtClean="0"/>
              <a:t>Kontakt: </a:t>
            </a:r>
            <a:r>
              <a:rPr lang="de-DE" sz="2800" dirty="0" smtClean="0"/>
              <a:t>niethammer@tmn-systemberatung.de</a:t>
            </a:r>
            <a:endParaRPr lang="de-DE" dirty="0" smtClean="0"/>
          </a:p>
        </p:txBody>
      </p:sp>
      <p:graphicFrame>
        <p:nvGraphicFramePr>
          <p:cNvPr id="745477" name="Group 5"/>
          <p:cNvGraphicFramePr>
            <a:graphicFrameLocks noGrp="1"/>
          </p:cNvGraphicFramePr>
          <p:nvPr/>
        </p:nvGraphicFramePr>
        <p:xfrm>
          <a:off x="3579813" y="3362325"/>
          <a:ext cx="1028700" cy="457200"/>
        </p:xfrm>
        <a:graphic>
          <a:graphicData uri="http://schemas.openxmlformats.org/drawingml/2006/table">
            <a:tbl>
              <a:tblPr/>
              <a:tblGrid>
                <a:gridCol w="1028700"/>
              </a:tblGrid>
              <a:tr h="152400">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6" name="Textfeld 5"/>
          <p:cNvSpPr txBox="1"/>
          <p:nvPr/>
        </p:nvSpPr>
        <p:spPr>
          <a:xfrm>
            <a:off x="395173" y="5076825"/>
            <a:ext cx="6288202" cy="1723549"/>
          </a:xfrm>
          <a:prstGeom prst="rect">
            <a:avLst/>
          </a:prstGeom>
          <a:noFill/>
        </p:spPr>
        <p:txBody>
          <a:bodyPr wrap="square" rtlCol="0">
            <a:spAutoFit/>
          </a:bodyPr>
          <a:lstStyle/>
          <a:p>
            <a:r>
              <a:rPr lang="de-DE" dirty="0" smtClean="0"/>
              <a:t>MSDN Webcasts - die kostenlosen Online-Referate von Microsoft für Entwickler - MSDN Online Deutschland</a:t>
            </a:r>
            <a:br>
              <a:rPr lang="de-DE" dirty="0" smtClean="0"/>
            </a:br>
            <a:r>
              <a:rPr lang="de-DE" dirty="0" smtClean="0">
                <a:hlinkClick r:id="rId4"/>
              </a:rPr>
              <a:t>http://www.msdn-online.de/webcasts</a:t>
            </a:r>
            <a:r>
              <a:rPr lang="de-DE" dirty="0" smtClean="0"/>
              <a:t> </a:t>
            </a:r>
            <a:br>
              <a:rPr lang="de-DE" dirty="0" smtClean="0"/>
            </a:br>
            <a:r>
              <a:rPr lang="de-DE" dirty="0" smtClean="0"/>
              <a:t/>
            </a:r>
            <a:br>
              <a:rPr lang="de-DE" dirty="0" smtClean="0"/>
            </a:br>
            <a:r>
              <a:rPr lang="de-DE" sz="1400" dirty="0" smtClean="0">
                <a:solidFill>
                  <a:schemeClr val="tx1">
                    <a:lumMod val="65000"/>
                  </a:schemeClr>
                </a:solidFill>
              </a:rPr>
              <a:t>© Copyright 2009 Microsoft Corporation. Alle Rechte vorbehalten.</a:t>
            </a:r>
            <a:br>
              <a:rPr lang="de-DE" sz="1400" dirty="0" smtClean="0">
                <a:solidFill>
                  <a:schemeClr val="tx1">
                    <a:lumMod val="65000"/>
                  </a:schemeClr>
                </a:solidFill>
              </a:rPr>
            </a:br>
            <a:r>
              <a:rPr lang="en-US" sz="1400" dirty="0">
                <a:solidFill>
                  <a:schemeClr val="tx1">
                    <a:lumMod val="65000"/>
                  </a:schemeClr>
                </a:solidFill>
              </a:rPr>
              <a:t>This presentation is for informational purposes only. Microsoft makes no warranties, express or implied, in this summary.</a:t>
            </a:r>
            <a:endParaRPr lang="de-DE" dirty="0">
              <a:solidFill>
                <a:schemeClr val="tx1">
                  <a:lumMod val="6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Verzeichnis </a:t>
            </a:r>
            <a:r>
              <a:rPr lang="de-DE" dirty="0" err="1" smtClean="0"/>
              <a:t>Virtualisierung</a:t>
            </a:r>
            <a:endParaRPr lang="de-DE" dirty="0"/>
          </a:p>
        </p:txBody>
      </p:sp>
      <p:sp>
        <p:nvSpPr>
          <p:cNvPr id="3" name="Inhaltsplatzhalter 2"/>
          <p:cNvSpPr>
            <a:spLocks noGrp="1"/>
          </p:cNvSpPr>
          <p:nvPr>
            <p:ph idx="1"/>
          </p:nvPr>
        </p:nvSpPr>
        <p:spPr>
          <a:xfrm>
            <a:off x="381000" y="1416050"/>
            <a:ext cx="8388350" cy="2234458"/>
          </a:xfrm>
        </p:spPr>
        <p:txBody>
          <a:bodyPr/>
          <a:lstStyle/>
          <a:p>
            <a:r>
              <a:rPr lang="de-DE" dirty="0" err="1" smtClean="0"/>
              <a:t>Virtualisierte</a:t>
            </a:r>
            <a:r>
              <a:rPr lang="de-DE" dirty="0" smtClean="0"/>
              <a:t> Verzeichnisse werden normalerweise hier abgelegt:</a:t>
            </a:r>
            <a:br>
              <a:rPr lang="de-DE" dirty="0" smtClean="0"/>
            </a:br>
            <a:r>
              <a:rPr lang="en-US" sz="2400" i="1" dirty="0" smtClean="0"/>
              <a:t>Users\</a:t>
            </a:r>
            <a:r>
              <a:rPr lang="en-US" sz="2400" i="1" dirty="0" err="1" smtClean="0"/>
              <a:t>BenutzerName</a:t>
            </a:r>
            <a:r>
              <a:rPr lang="en-US" sz="2400" i="1" dirty="0" smtClean="0"/>
              <a:t>\</a:t>
            </a:r>
            <a:r>
              <a:rPr lang="en-US" sz="2400" i="1" dirty="0" err="1" smtClean="0"/>
              <a:t>Anwendungsdaten</a:t>
            </a:r>
            <a:r>
              <a:rPr lang="en-US" sz="2400" i="1" dirty="0" smtClean="0"/>
              <a:t>\</a:t>
            </a:r>
            <a:r>
              <a:rPr lang="en-US" sz="2400" i="1" dirty="0" err="1" smtClean="0"/>
              <a:t>VirtualStore</a:t>
            </a:r>
            <a:r>
              <a:rPr lang="en-US" sz="2400" i="1" dirty="0" smtClean="0"/>
              <a:t>/Program Files/&lt;</a:t>
            </a:r>
            <a:r>
              <a:rPr lang="en-US" sz="2400" i="1" dirty="0" err="1" smtClean="0"/>
              <a:t>yourAppName</a:t>
            </a:r>
            <a:r>
              <a:rPr lang="en-US" sz="2400" i="1" dirty="0" smtClean="0"/>
              <a:t>&gt;:</a:t>
            </a:r>
            <a:endParaRPr lang="de-DE" sz="2400" i="1" dirty="0" smtClean="0"/>
          </a:p>
          <a:p>
            <a:endParaRPr lang="de-DE" dirty="0"/>
          </a:p>
        </p:txBody>
      </p:sp>
      <p:pic>
        <p:nvPicPr>
          <p:cNvPr id="2050" name="Picture 2"/>
          <p:cNvPicPr>
            <a:picLocks noChangeAspect="1" noChangeArrowheads="1"/>
          </p:cNvPicPr>
          <p:nvPr/>
        </p:nvPicPr>
        <p:blipFill>
          <a:blip r:embed="rId2"/>
          <a:srcRect/>
          <a:stretch>
            <a:fillRect/>
          </a:stretch>
        </p:blipFill>
        <p:spPr bwMode="auto">
          <a:xfrm>
            <a:off x="2401413" y="4115582"/>
            <a:ext cx="6372700" cy="1875785"/>
          </a:xfrm>
          <a:prstGeom prst="rect">
            <a:avLst/>
          </a:prstGeom>
          <a:noFill/>
          <a:ln w="9525">
            <a:noFill/>
            <a:miter lim="800000"/>
            <a:headEnd/>
            <a:tailEnd/>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Eigene Anwendungen prüfen</a:t>
            </a:r>
            <a:endParaRPr lang="de-DE" dirty="0"/>
          </a:p>
        </p:txBody>
      </p:sp>
      <p:sp>
        <p:nvSpPr>
          <p:cNvPr id="3" name="Inhaltsplatzhalter 2"/>
          <p:cNvSpPr>
            <a:spLocks noGrp="1"/>
          </p:cNvSpPr>
          <p:nvPr>
            <p:ph idx="1"/>
          </p:nvPr>
        </p:nvSpPr>
        <p:spPr>
          <a:xfrm>
            <a:off x="381000" y="1416050"/>
            <a:ext cx="8388350" cy="4819781"/>
          </a:xfrm>
        </p:spPr>
        <p:txBody>
          <a:bodyPr>
            <a:normAutofit/>
          </a:bodyPr>
          <a:lstStyle/>
          <a:p>
            <a:r>
              <a:rPr lang="de-DE" dirty="0" smtClean="0"/>
              <a:t>Taskmanager starten, Prozesse</a:t>
            </a:r>
          </a:p>
          <a:p>
            <a:r>
              <a:rPr lang="de-DE" dirty="0" smtClean="0"/>
              <a:t>FoxPro starten </a:t>
            </a:r>
            <a:r>
              <a:rPr lang="de-DE" dirty="0" smtClean="0">
                <a:sym typeface="Wingdings" pitchFamily="2" charset="2"/>
              </a:rPr>
              <a:t> </a:t>
            </a:r>
            <a:r>
              <a:rPr lang="de-DE" dirty="0" err="1" smtClean="0">
                <a:sym typeface="Wingdings" pitchFamily="2" charset="2"/>
              </a:rPr>
              <a:t>Virtualisierung</a:t>
            </a:r>
            <a:r>
              <a:rPr lang="de-DE" dirty="0" smtClean="0">
                <a:sym typeface="Wingdings" pitchFamily="2" charset="2"/>
              </a:rPr>
              <a:t> ist aktiv!</a:t>
            </a:r>
          </a:p>
          <a:p>
            <a:r>
              <a:rPr lang="de-DE" dirty="0" err="1" smtClean="0">
                <a:sym typeface="Wingdings" pitchFamily="2" charset="2"/>
              </a:rPr>
              <a:t>ManifestTool</a:t>
            </a:r>
            <a:r>
              <a:rPr lang="de-DE" dirty="0" smtClean="0">
                <a:sym typeface="Wingdings" pitchFamily="2" charset="2"/>
              </a:rPr>
              <a:t>-Routine starten und die </a:t>
            </a:r>
            <a:r>
              <a:rPr lang="de-DE" dirty="0" err="1" smtClean="0">
                <a:sym typeface="Wingdings" pitchFamily="2" charset="2"/>
              </a:rPr>
              <a:t>Manifestdatei</a:t>
            </a:r>
            <a:r>
              <a:rPr lang="de-DE" dirty="0" smtClean="0">
                <a:sym typeface="Wingdings" pitchFamily="2" charset="2"/>
              </a:rPr>
              <a:t> exportieren, in der Exe löschen</a:t>
            </a:r>
          </a:p>
          <a:p>
            <a:r>
              <a:rPr lang="de-DE" dirty="0" smtClean="0">
                <a:sym typeface="Wingdings" pitchFamily="2" charset="2"/>
              </a:rPr>
              <a:t>Anwendung starten  </a:t>
            </a:r>
            <a:r>
              <a:rPr lang="de-DE" dirty="0" err="1" smtClean="0">
                <a:sym typeface="Wingdings" pitchFamily="2" charset="2"/>
              </a:rPr>
              <a:t>Virtualisierung</a:t>
            </a:r>
            <a:r>
              <a:rPr lang="de-DE" dirty="0" smtClean="0">
                <a:sym typeface="Wingdings" pitchFamily="2" charset="2"/>
              </a:rPr>
              <a:t> </a:t>
            </a:r>
            <a:r>
              <a:rPr lang="de-DE" dirty="0" err="1" smtClean="0">
                <a:sym typeface="Wingdings" pitchFamily="2" charset="2"/>
              </a:rPr>
              <a:t>deaktiv</a:t>
            </a:r>
            <a:endParaRPr lang="de-DE" dirty="0" smtClean="0">
              <a:sym typeface="Wingdings" pitchFamily="2" charset="2"/>
            </a:endParaRPr>
          </a:p>
          <a:p>
            <a:r>
              <a:rPr lang="de-DE" dirty="0" err="1" smtClean="0">
                <a:sym typeface="Wingdings" pitchFamily="2" charset="2"/>
              </a:rPr>
              <a:t>Manifestdatei</a:t>
            </a:r>
            <a:r>
              <a:rPr lang="de-DE" dirty="0" smtClean="0">
                <a:sym typeface="Wingdings" pitchFamily="2" charset="2"/>
              </a:rPr>
              <a:t> umbenennen  </a:t>
            </a:r>
            <a:r>
              <a:rPr lang="de-DE" dirty="0" err="1" smtClean="0">
                <a:sym typeface="Wingdings" pitchFamily="2" charset="2"/>
              </a:rPr>
              <a:t>Virtualisierung</a:t>
            </a:r>
            <a:r>
              <a:rPr lang="de-DE" dirty="0" smtClean="0">
                <a:sym typeface="Wingdings" pitchFamily="2" charset="2"/>
              </a:rPr>
              <a:t> aktiv</a:t>
            </a:r>
          </a:p>
          <a:p>
            <a:endParaRPr lang="de-DE" dirty="0"/>
          </a:p>
        </p:txBody>
      </p:sp>
      <p:sp>
        <p:nvSpPr>
          <p:cNvPr id="4" name="Textfeld 3"/>
          <p:cNvSpPr txBox="1"/>
          <p:nvPr/>
        </p:nvSpPr>
        <p:spPr>
          <a:xfrm>
            <a:off x="4776716" y="6045958"/>
            <a:ext cx="3274935" cy="338554"/>
          </a:xfrm>
          <a:prstGeom prst="rect">
            <a:avLst/>
          </a:prstGeom>
          <a:noFill/>
        </p:spPr>
        <p:txBody>
          <a:bodyPr wrap="none" rtlCol="0">
            <a:spAutoFit/>
          </a:bodyPr>
          <a:lstStyle/>
          <a:p>
            <a:r>
              <a:rPr lang="de-DE" dirty="0" err="1" smtClean="0">
                <a:hlinkClick r:id="rId3" action="ppaction://hlinkfile"/>
              </a:rPr>
              <a:t>ManifestTool</a:t>
            </a:r>
            <a:r>
              <a:rPr lang="de-DE" dirty="0" smtClean="0">
                <a:hlinkClick r:id="rId3" action="ppaction://hlinkfile"/>
              </a:rPr>
              <a:t> von Markus </a:t>
            </a:r>
            <a:r>
              <a:rPr lang="de-DE" dirty="0" err="1" smtClean="0">
                <a:hlinkClick r:id="rId3" action="ppaction://hlinkfile"/>
              </a:rPr>
              <a:t>Winhard</a:t>
            </a:r>
            <a:endParaRPr lang="de-DE"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Manifestdatei</a:t>
            </a:r>
            <a:r>
              <a:rPr lang="de-DE" dirty="0" smtClean="0"/>
              <a:t> </a:t>
            </a:r>
            <a:endParaRPr lang="de-DE" dirty="0"/>
          </a:p>
        </p:txBody>
      </p:sp>
      <p:sp>
        <p:nvSpPr>
          <p:cNvPr id="3" name="Inhaltsplatzhalter 2"/>
          <p:cNvSpPr>
            <a:spLocks noGrp="1"/>
          </p:cNvSpPr>
          <p:nvPr>
            <p:ph idx="1"/>
          </p:nvPr>
        </p:nvSpPr>
        <p:spPr>
          <a:xfrm>
            <a:off x="381000" y="1416050"/>
            <a:ext cx="8388350" cy="1384995"/>
          </a:xfrm>
        </p:spPr>
        <p:txBody>
          <a:bodyPr/>
          <a:lstStyle/>
          <a:p>
            <a:r>
              <a:rPr lang="de-DE" sz="2000" dirty="0" smtClean="0"/>
              <a:t>Ab FoxPro </a:t>
            </a:r>
            <a:r>
              <a:rPr lang="de-DE" sz="2000" dirty="0" err="1" smtClean="0"/>
              <a:t>Sedna</a:t>
            </a:r>
            <a:r>
              <a:rPr lang="de-DE" sz="2000" dirty="0" smtClean="0"/>
              <a:t> SP2 hat die </a:t>
            </a:r>
            <a:r>
              <a:rPr lang="de-DE" sz="2000" dirty="0" err="1" smtClean="0"/>
              <a:t>Manifestdatei</a:t>
            </a:r>
            <a:r>
              <a:rPr lang="de-DE" sz="2000" dirty="0" smtClean="0"/>
              <a:t> alle wichtigen Einträge</a:t>
            </a:r>
          </a:p>
          <a:p>
            <a:r>
              <a:rPr lang="de-DE" sz="2000" dirty="0" smtClean="0"/>
              <a:t>Bei älteren Versionen muss man den Eintrag &lt;</a:t>
            </a:r>
            <a:r>
              <a:rPr lang="de-DE" sz="2000" dirty="0" err="1" smtClean="0"/>
              <a:t>RequestedPriviledge</a:t>
            </a:r>
            <a:r>
              <a:rPr lang="de-DE" sz="2000" dirty="0" smtClean="0"/>
              <a:t>&gt; manuell nachtragen</a:t>
            </a:r>
          </a:p>
          <a:p>
            <a:endParaRPr lang="de-DE" sz="2000" dirty="0"/>
          </a:p>
        </p:txBody>
      </p:sp>
      <p:pic>
        <p:nvPicPr>
          <p:cNvPr id="3074" name="Picture 2"/>
          <p:cNvPicPr>
            <a:picLocks noChangeAspect="1" noChangeArrowheads="1"/>
          </p:cNvPicPr>
          <p:nvPr/>
        </p:nvPicPr>
        <p:blipFill>
          <a:blip r:embed="rId3"/>
          <a:srcRect/>
          <a:stretch>
            <a:fillRect/>
          </a:stretch>
        </p:blipFill>
        <p:spPr bwMode="auto">
          <a:xfrm>
            <a:off x="3289395" y="2416437"/>
            <a:ext cx="5676900" cy="4181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Manifestdatei</a:t>
            </a:r>
            <a:endParaRPr lang="de-DE" dirty="0"/>
          </a:p>
        </p:txBody>
      </p:sp>
      <p:sp>
        <p:nvSpPr>
          <p:cNvPr id="3" name="Inhaltsplatzhalter 2"/>
          <p:cNvSpPr>
            <a:spLocks noGrp="1"/>
          </p:cNvSpPr>
          <p:nvPr>
            <p:ph idx="1"/>
          </p:nvPr>
        </p:nvSpPr>
        <p:spPr>
          <a:xfrm>
            <a:off x="381000" y="1416050"/>
            <a:ext cx="8388350" cy="3434786"/>
          </a:xfrm>
        </p:spPr>
        <p:txBody>
          <a:bodyPr/>
          <a:lstStyle/>
          <a:p>
            <a:r>
              <a:rPr lang="de-DE" dirty="0" smtClean="0"/>
              <a:t>Grundsätzlich ist es egal, ob die </a:t>
            </a:r>
            <a:r>
              <a:rPr lang="de-DE" dirty="0" err="1" smtClean="0"/>
              <a:t>Manifestdatei</a:t>
            </a:r>
            <a:r>
              <a:rPr lang="de-DE" dirty="0" smtClean="0"/>
              <a:t> in die EXE intergiert ist oder separat auf der Platte liegt </a:t>
            </a:r>
          </a:p>
          <a:p>
            <a:pPr lvl="1"/>
            <a:r>
              <a:rPr lang="de-DE" dirty="0" smtClean="0"/>
              <a:t>gleiche Name wie die EXE aber Extension *.Manifest)</a:t>
            </a:r>
          </a:p>
          <a:p>
            <a:pPr lvl="1"/>
            <a:r>
              <a:rPr lang="de-DE" dirty="0" smtClean="0"/>
              <a:t>Gleicher Ort wie die Anwendung</a:t>
            </a:r>
          </a:p>
          <a:p>
            <a:endParaRPr lang="de-DE"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1421928"/>
          </a:xfrm>
        </p:spPr>
        <p:txBody>
          <a:bodyPr/>
          <a:lstStyle/>
          <a:p>
            <a:r>
              <a:rPr lang="de-DE" dirty="0" err="1" smtClean="0"/>
              <a:t>Manifestdatei</a:t>
            </a:r>
            <a:r>
              <a:rPr lang="de-DE" dirty="0" smtClean="0"/>
              <a:t> - Versionsnummern</a:t>
            </a:r>
            <a:endParaRPr lang="de-DE" dirty="0"/>
          </a:p>
        </p:txBody>
      </p:sp>
      <p:sp>
        <p:nvSpPr>
          <p:cNvPr id="3" name="Inhaltsplatzhalter 2"/>
          <p:cNvSpPr>
            <a:spLocks noGrp="1"/>
          </p:cNvSpPr>
          <p:nvPr>
            <p:ph idx="1"/>
          </p:nvPr>
        </p:nvSpPr>
        <p:spPr>
          <a:xfrm>
            <a:off x="381000" y="1416050"/>
            <a:ext cx="8388350" cy="4861920"/>
          </a:xfrm>
        </p:spPr>
        <p:txBody>
          <a:bodyPr>
            <a:normAutofit fontScale="77500" lnSpcReduction="20000"/>
          </a:bodyPr>
          <a:lstStyle/>
          <a:p>
            <a:r>
              <a:rPr lang="de-DE" dirty="0" smtClean="0"/>
              <a:t>Achtung: In der </a:t>
            </a:r>
            <a:r>
              <a:rPr lang="de-DE" dirty="0" err="1" smtClean="0"/>
              <a:t>Manifestdatei</a:t>
            </a:r>
            <a:r>
              <a:rPr lang="de-DE" dirty="0" smtClean="0"/>
              <a:t> wird auch die Versionsnummer der Anwendung abgelegt. Hat diese ein falsches Format startet die Anwendung nicht mehr! Fehlermeldung: „Programmfehler“ sonst nichts!</a:t>
            </a:r>
            <a:br>
              <a:rPr lang="de-DE" dirty="0" smtClean="0"/>
            </a:br>
            <a:endParaRPr lang="de-DE" dirty="0" smtClean="0"/>
          </a:p>
          <a:p>
            <a:r>
              <a:rPr lang="de-DE" dirty="0" smtClean="0"/>
              <a:t>Richtig: vierstellig z.B. 7.2.0.0</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r>
              <a:rPr lang="de-DE" dirty="0" smtClean="0"/>
              <a:t>Anwendungen signieren:</a:t>
            </a:r>
            <a:br>
              <a:rPr lang="de-DE" dirty="0" smtClean="0"/>
            </a:br>
            <a:r>
              <a:rPr lang="de-DE" dirty="0" smtClean="0"/>
              <a:t>Damit Vista den </a:t>
            </a:r>
            <a:r>
              <a:rPr lang="de-DE" dirty="0" err="1" smtClean="0"/>
              <a:t>Author</a:t>
            </a:r>
            <a:r>
              <a:rPr lang="de-DE" dirty="0" smtClean="0"/>
              <a:t> der Anwendung auch sauber identifizieren kann, lassen sich Anwendungen mit dem Strong Name Tool sn.exe aus dem Visual Studio signieren. </a:t>
            </a:r>
          </a:p>
          <a:p>
            <a:endParaRPr lang="de-DE" dirty="0" smtClean="0"/>
          </a:p>
          <a:p>
            <a:endParaRPr lang="de-DE" dirty="0"/>
          </a:p>
        </p:txBody>
      </p:sp>
      <p:pic>
        <p:nvPicPr>
          <p:cNvPr id="4098" name="Picture 2"/>
          <p:cNvPicPr>
            <a:picLocks noChangeAspect="1" noChangeArrowheads="1"/>
          </p:cNvPicPr>
          <p:nvPr/>
        </p:nvPicPr>
        <p:blipFill>
          <a:blip r:embed="rId2"/>
          <a:srcRect/>
          <a:stretch>
            <a:fillRect/>
          </a:stretch>
        </p:blipFill>
        <p:spPr bwMode="auto">
          <a:xfrm>
            <a:off x="2847265" y="3370070"/>
            <a:ext cx="5715000" cy="1066800"/>
          </a:xfrm>
          <a:prstGeom prst="rect">
            <a:avLst/>
          </a:prstGeom>
          <a:noFill/>
          <a:ln w="9525">
            <a:noFill/>
            <a:miter lim="800000"/>
            <a:headEnd/>
            <a:tailEnd/>
          </a:ln>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1421928"/>
          </a:xfrm>
        </p:spPr>
        <p:txBody>
          <a:bodyPr/>
          <a:lstStyle/>
          <a:p>
            <a:r>
              <a:rPr lang="da-DK" dirty="0" smtClean="0"/>
              <a:t>FoxPro-Projekte für Vista einrichten</a:t>
            </a:r>
            <a:endParaRPr lang="de-DE" dirty="0"/>
          </a:p>
        </p:txBody>
      </p:sp>
      <p:sp>
        <p:nvSpPr>
          <p:cNvPr id="3" name="Inhaltsplatzhalter 2"/>
          <p:cNvSpPr>
            <a:spLocks noGrp="1"/>
          </p:cNvSpPr>
          <p:nvPr>
            <p:ph idx="1"/>
          </p:nvPr>
        </p:nvSpPr>
        <p:spPr>
          <a:xfrm>
            <a:off x="381000" y="1416050"/>
            <a:ext cx="8388350" cy="4889216"/>
          </a:xfrm>
        </p:spPr>
        <p:txBody>
          <a:bodyPr>
            <a:normAutofit fontScale="77500" lnSpcReduction="20000"/>
          </a:bodyPr>
          <a:lstStyle/>
          <a:p>
            <a:r>
              <a:rPr lang="de-DE" dirty="0" smtClean="0"/>
              <a:t>Wird die EXE neu erstellt, entsteht auch die interne Manifest-Datei neu</a:t>
            </a:r>
            <a:br>
              <a:rPr lang="de-DE" dirty="0" smtClean="0"/>
            </a:br>
            <a:endParaRPr lang="de-DE" dirty="0" smtClean="0"/>
          </a:p>
          <a:p>
            <a:r>
              <a:rPr lang="de-DE" dirty="0" smtClean="0"/>
              <a:t>Über eine Project-Hook-Klasse kann man den obigen manuellen Prozess automatisieren. </a:t>
            </a:r>
            <a:br>
              <a:rPr lang="de-DE" dirty="0" smtClean="0"/>
            </a:br>
            <a:r>
              <a:rPr lang="de-DE" dirty="0" smtClean="0"/>
              <a:t>Ein Beispiel für eine Project-Hook-Klasse gibt es von Markus </a:t>
            </a:r>
            <a:r>
              <a:rPr lang="de-DE" dirty="0" err="1" smtClean="0"/>
              <a:t>Winhard</a:t>
            </a:r>
            <a:r>
              <a:rPr lang="de-DE" dirty="0" smtClean="0"/>
              <a:t> (s. Links)</a:t>
            </a:r>
            <a:br>
              <a:rPr lang="de-DE" dirty="0" smtClean="0"/>
            </a:br>
            <a:endParaRPr lang="de-DE" dirty="0" smtClean="0"/>
          </a:p>
          <a:p>
            <a:pPr lvl="1"/>
            <a:r>
              <a:rPr lang="de-DE" dirty="0" err="1" smtClean="0"/>
              <a:t>ProjectHookKlasse</a:t>
            </a:r>
            <a:r>
              <a:rPr lang="de-DE" dirty="0" smtClean="0"/>
              <a:t> im Projekt eintragen</a:t>
            </a:r>
          </a:p>
          <a:p>
            <a:pPr lvl="1"/>
            <a:r>
              <a:rPr lang="de-DE" dirty="0" err="1" smtClean="0"/>
              <a:t>Manifestdatei</a:t>
            </a:r>
            <a:r>
              <a:rPr lang="de-DE" dirty="0" smtClean="0"/>
              <a:t> zur Exe legen (für Import nach dem </a:t>
            </a:r>
            <a:r>
              <a:rPr lang="de-DE" dirty="0" err="1" smtClean="0"/>
              <a:t>Build</a:t>
            </a:r>
            <a:r>
              <a:rPr lang="de-DE" dirty="0" smtClean="0"/>
              <a:t>)</a:t>
            </a:r>
          </a:p>
          <a:p>
            <a:pPr lvl="1"/>
            <a:r>
              <a:rPr lang="de-DE" dirty="0" smtClean="0"/>
              <a:t>ImportManifest.prg als </a:t>
            </a:r>
            <a:r>
              <a:rPr lang="de-DE" u="sng" dirty="0" smtClean="0"/>
              <a:t>externes</a:t>
            </a:r>
            <a:r>
              <a:rPr lang="de-DE" dirty="0" smtClean="0"/>
              <a:t> Programm ins Projekt aufnehmen</a:t>
            </a:r>
          </a:p>
          <a:p>
            <a:r>
              <a:rPr lang="de-DE" dirty="0" smtClean="0"/>
              <a:t>Nicht vergessen:</a:t>
            </a:r>
          </a:p>
          <a:p>
            <a:pPr lvl="1"/>
            <a:r>
              <a:rPr lang="de-DE" dirty="0" smtClean="0"/>
              <a:t>Unter den Projekt Informationen die Infos eintragen</a:t>
            </a:r>
          </a:p>
          <a:p>
            <a:pPr lvl="1"/>
            <a:r>
              <a:rPr lang="de-DE" dirty="0" smtClean="0"/>
              <a:t>Unter den </a:t>
            </a:r>
            <a:r>
              <a:rPr lang="de-DE" dirty="0" err="1" smtClean="0"/>
              <a:t>Build</a:t>
            </a:r>
            <a:r>
              <a:rPr lang="de-DE" dirty="0" smtClean="0"/>
              <a:t>-Optionen die Versionsinformationen auszufüllen</a:t>
            </a:r>
            <a:endParaRPr lang="de-DE"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978729"/>
          </a:xfrm>
        </p:spPr>
        <p:txBody>
          <a:bodyPr/>
          <a:lstStyle/>
          <a:p>
            <a:r>
              <a:rPr lang="da-DK" dirty="0" smtClean="0"/>
              <a:t>Test auf Kompatibilitätsprobleme mit dem Application Compatibility Toolkit</a:t>
            </a:r>
            <a:endParaRPr lang="de-DE" dirty="0"/>
          </a:p>
        </p:txBody>
      </p:sp>
      <p:sp>
        <p:nvSpPr>
          <p:cNvPr id="3" name="Inhaltsplatzhalter 2"/>
          <p:cNvSpPr>
            <a:spLocks noGrp="1"/>
          </p:cNvSpPr>
          <p:nvPr>
            <p:ph idx="1"/>
          </p:nvPr>
        </p:nvSpPr>
        <p:spPr>
          <a:xfrm>
            <a:off x="381000" y="1416050"/>
            <a:ext cx="8388350" cy="4820977"/>
          </a:xfrm>
        </p:spPr>
        <p:txBody>
          <a:bodyPr>
            <a:normAutofit/>
          </a:bodyPr>
          <a:lstStyle/>
          <a:p>
            <a:r>
              <a:rPr lang="de-DE" sz="2000" dirty="0" smtClean="0"/>
              <a:t>Freies </a:t>
            </a:r>
            <a:r>
              <a:rPr lang="de-DE" sz="2000" dirty="0" err="1" smtClean="0"/>
              <a:t>Toolkit</a:t>
            </a:r>
            <a:r>
              <a:rPr lang="de-DE" sz="2000" dirty="0" smtClean="0"/>
              <a:t> von Microsoft</a:t>
            </a:r>
            <a:br>
              <a:rPr lang="de-DE" sz="2000" dirty="0" smtClean="0"/>
            </a:br>
            <a:endParaRPr lang="de-DE" sz="2000" dirty="0" smtClean="0"/>
          </a:p>
          <a:p>
            <a:r>
              <a:rPr lang="de-DE" sz="2000" dirty="0" err="1" smtClean="0"/>
              <a:t>Application</a:t>
            </a:r>
            <a:r>
              <a:rPr lang="de-DE" sz="2000" dirty="0" smtClean="0"/>
              <a:t> </a:t>
            </a:r>
            <a:r>
              <a:rPr lang="de-DE" sz="2000" dirty="0" err="1" smtClean="0"/>
              <a:t>Compatibility</a:t>
            </a:r>
            <a:r>
              <a:rPr lang="de-DE" sz="2000" dirty="0" smtClean="0"/>
              <a:t> Manager ist gedacht zur Ermittlung von Problemen im Netzwerk</a:t>
            </a:r>
            <a:br>
              <a:rPr lang="de-DE" sz="2000" dirty="0" smtClean="0"/>
            </a:br>
            <a:endParaRPr lang="de-DE" sz="2000" dirty="0" smtClean="0"/>
          </a:p>
          <a:p>
            <a:r>
              <a:rPr lang="de-DE" sz="2000" dirty="0" smtClean="0">
                <a:sym typeface="Wingdings" pitchFamily="2" charset="2"/>
              </a:rPr>
              <a:t> Developer </a:t>
            </a:r>
            <a:r>
              <a:rPr lang="de-DE" sz="2000" dirty="0" err="1" smtClean="0">
                <a:sym typeface="Wingdings" pitchFamily="2" charset="2"/>
              </a:rPr>
              <a:t>and</a:t>
            </a:r>
            <a:r>
              <a:rPr lang="de-DE" sz="2000" dirty="0" smtClean="0">
                <a:sym typeface="Wingdings" pitchFamily="2" charset="2"/>
              </a:rPr>
              <a:t> Tester Tools – Standard User Analyzer nutzen!</a:t>
            </a:r>
            <a:br>
              <a:rPr lang="de-DE" sz="2000" dirty="0" smtClean="0">
                <a:sym typeface="Wingdings" pitchFamily="2" charset="2"/>
              </a:rPr>
            </a:br>
            <a:endParaRPr lang="de-DE" sz="2000" dirty="0" smtClean="0">
              <a:sym typeface="Wingdings" pitchFamily="2" charset="2"/>
            </a:endParaRPr>
          </a:p>
          <a:p>
            <a:r>
              <a:rPr lang="de-DE" sz="2000" dirty="0" smtClean="0">
                <a:sym typeface="Wingdings" pitchFamily="2" charset="2"/>
              </a:rPr>
              <a:t>Dieser benötigt den „</a:t>
            </a:r>
            <a:r>
              <a:rPr lang="de-DE" sz="2000" dirty="0" err="1" smtClean="0">
                <a:sym typeface="Wingdings" pitchFamily="2" charset="2"/>
              </a:rPr>
              <a:t>Application</a:t>
            </a:r>
            <a:r>
              <a:rPr lang="de-DE" sz="2000" dirty="0" smtClean="0">
                <a:sym typeface="Wingdings" pitchFamily="2" charset="2"/>
              </a:rPr>
              <a:t> </a:t>
            </a:r>
            <a:r>
              <a:rPr lang="de-DE" sz="2000" dirty="0" err="1" smtClean="0">
                <a:sym typeface="Wingdings" pitchFamily="2" charset="2"/>
              </a:rPr>
              <a:t>Verifier</a:t>
            </a:r>
            <a:r>
              <a:rPr lang="de-DE" sz="2000" dirty="0" smtClean="0">
                <a:sym typeface="Wingdings" pitchFamily="2" charset="2"/>
              </a:rPr>
              <a:t>“  muss separat runtergeladen und installiert werden! Wird bei VS Installationen normalerweise mit installiert (nicht bei allen Versionen!)</a:t>
            </a:r>
            <a:br>
              <a:rPr lang="de-DE" sz="2000" dirty="0" smtClean="0">
                <a:sym typeface="Wingdings" pitchFamily="2" charset="2"/>
              </a:rPr>
            </a:br>
            <a:endParaRPr lang="de-DE" sz="2000" dirty="0" smtClean="0">
              <a:sym typeface="Wingdings" pitchFamily="2" charset="2"/>
            </a:endParaRPr>
          </a:p>
          <a:p>
            <a:r>
              <a:rPr lang="de-DE" sz="2000" dirty="0" smtClean="0">
                <a:sym typeface="Wingdings" pitchFamily="2" charset="2"/>
              </a:rPr>
              <a:t>Setup Analysis Tool  testen eines Setups auf Probleme (</a:t>
            </a:r>
            <a:r>
              <a:rPr lang="de-DE" sz="2000" smtClean="0">
                <a:sym typeface="Wingdings" pitchFamily="2" charset="2"/>
              </a:rPr>
              <a:t>nur MSI-Files)</a:t>
            </a:r>
            <a:endParaRPr lang="de-DE" sz="2000" dirty="0" smtClean="0"/>
          </a:p>
          <a:p>
            <a:endParaRPr lang="de-DE" sz="2000" dirty="0" smtClean="0"/>
          </a:p>
          <a:p>
            <a:endParaRPr lang="de-DE" sz="2000" dirty="0"/>
          </a:p>
        </p:txBody>
      </p:sp>
      <p:pic>
        <p:nvPicPr>
          <p:cNvPr id="32770" name="Picture 2"/>
          <p:cNvPicPr>
            <a:picLocks noChangeAspect="1" noChangeArrowheads="1"/>
          </p:cNvPicPr>
          <p:nvPr/>
        </p:nvPicPr>
        <p:blipFill>
          <a:blip r:embed="rId2"/>
          <a:srcRect/>
          <a:stretch>
            <a:fillRect/>
          </a:stretch>
        </p:blipFill>
        <p:spPr bwMode="auto">
          <a:xfrm>
            <a:off x="5036024" y="5348791"/>
            <a:ext cx="3729248" cy="124308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Altanwendungen betreiben</a:t>
            </a:r>
            <a:endParaRPr lang="de-DE" dirty="0"/>
          </a:p>
        </p:txBody>
      </p:sp>
      <p:sp>
        <p:nvSpPr>
          <p:cNvPr id="3" name="Inhaltsplatzhalter 2"/>
          <p:cNvSpPr>
            <a:spLocks noGrp="1"/>
          </p:cNvSpPr>
          <p:nvPr>
            <p:ph idx="1"/>
          </p:nvPr>
        </p:nvSpPr>
        <p:spPr>
          <a:xfrm>
            <a:off x="381000" y="1416050"/>
            <a:ext cx="8388350" cy="4793681"/>
          </a:xfrm>
        </p:spPr>
        <p:txBody>
          <a:bodyPr>
            <a:normAutofit fontScale="62500" lnSpcReduction="20000"/>
          </a:bodyPr>
          <a:lstStyle/>
          <a:p>
            <a:pPr>
              <a:buNone/>
            </a:pPr>
            <a:r>
              <a:rPr lang="de-DE" dirty="0" smtClean="0"/>
              <a:t>Was tun bei alten Anwendungen?</a:t>
            </a:r>
            <a:br>
              <a:rPr lang="de-DE" dirty="0" smtClean="0"/>
            </a:br>
            <a:endParaRPr lang="de-DE" dirty="0" smtClean="0"/>
          </a:p>
          <a:p>
            <a:r>
              <a:rPr lang="de-DE" dirty="0" smtClean="0"/>
              <a:t>Zuerst einmal versuchen die Anwendung in einem eigenen Verzeichnis zu installieren</a:t>
            </a:r>
            <a:br>
              <a:rPr lang="de-DE" dirty="0" smtClean="0"/>
            </a:br>
            <a:endParaRPr lang="de-DE" dirty="0" smtClean="0"/>
          </a:p>
          <a:p>
            <a:r>
              <a:rPr lang="de-DE" dirty="0" smtClean="0"/>
              <a:t>Desktop </a:t>
            </a:r>
            <a:r>
              <a:rPr lang="de-DE" dirty="0" err="1" smtClean="0"/>
              <a:t>Virtualisierung</a:t>
            </a:r>
            <a:r>
              <a:rPr lang="de-DE" dirty="0" smtClean="0"/>
              <a:t> über </a:t>
            </a:r>
            <a:br>
              <a:rPr lang="de-DE" dirty="0" smtClean="0"/>
            </a:br>
            <a:r>
              <a:rPr lang="de-DE" dirty="0" smtClean="0"/>
              <a:t>neues Tool, erst im </a:t>
            </a:r>
            <a:r>
              <a:rPr lang="de-DE" dirty="0" smtClean="0"/>
              <a:t>J</a:t>
            </a:r>
            <a:r>
              <a:rPr lang="de-DE" dirty="0" smtClean="0"/>
              <a:t>anuar 2009 freigegeben als Beta: </a:t>
            </a:r>
            <a:br>
              <a:rPr lang="de-DE" dirty="0" smtClean="0"/>
            </a:br>
            <a:r>
              <a:rPr lang="de-DE" dirty="0" smtClean="0"/>
              <a:t>Microsoft </a:t>
            </a:r>
            <a:r>
              <a:rPr lang="de-DE" dirty="0" smtClean="0"/>
              <a:t>Enterprise Desktop </a:t>
            </a:r>
            <a:r>
              <a:rPr lang="de-DE" dirty="0" err="1" smtClean="0"/>
              <a:t>Virtualization</a:t>
            </a:r>
            <a:r>
              <a:rPr lang="de-DE" dirty="0" smtClean="0"/>
              <a:t> (MED-V</a:t>
            </a:r>
            <a:r>
              <a:rPr lang="de-DE" dirty="0" smtClean="0"/>
              <a:t>) </a:t>
            </a:r>
            <a:r>
              <a:rPr lang="de-DE" dirty="0" smtClean="0">
                <a:sym typeface="Wingdings" pitchFamily="2" charset="2"/>
              </a:rPr>
              <a:t> siehe Links</a:t>
            </a:r>
            <a:br>
              <a:rPr lang="de-DE" dirty="0" smtClean="0">
                <a:sym typeface="Wingdings" pitchFamily="2" charset="2"/>
              </a:rPr>
            </a:br>
            <a:endParaRPr lang="de-DE" dirty="0" smtClean="0">
              <a:sym typeface="Wingdings" pitchFamily="2" charset="2"/>
            </a:endParaRPr>
          </a:p>
          <a:p>
            <a:r>
              <a:rPr lang="de-DE" dirty="0" smtClean="0">
                <a:sym typeface="Wingdings" pitchFamily="2" charset="2"/>
              </a:rPr>
              <a:t>Mit dem Standard User Analyzer eine SHIM erstellen um die Anwendung in einem kompatiblen Modus zu betreiben</a:t>
            </a:r>
            <a:br>
              <a:rPr lang="de-DE" dirty="0" smtClean="0">
                <a:sym typeface="Wingdings" pitchFamily="2" charset="2"/>
              </a:rPr>
            </a:br>
            <a:r>
              <a:rPr lang="de-DE" dirty="0" smtClean="0">
                <a:sym typeface="Wingdings" pitchFamily="2" charset="2"/>
              </a:rPr>
              <a:t>Webcast zum </a:t>
            </a:r>
            <a:r>
              <a:rPr lang="de-DE" dirty="0" err="1" smtClean="0">
                <a:sym typeface="Wingdings" pitchFamily="2" charset="2"/>
              </a:rPr>
              <a:t>Toolkit</a:t>
            </a:r>
            <a:r>
              <a:rPr lang="de-DE" dirty="0" smtClean="0">
                <a:sym typeface="Wingdings" pitchFamily="2" charset="2"/>
              </a:rPr>
              <a:t>:</a:t>
            </a:r>
            <a:br>
              <a:rPr lang="de-DE" dirty="0" smtClean="0">
                <a:sym typeface="Wingdings" pitchFamily="2" charset="2"/>
              </a:rPr>
            </a:br>
            <a:r>
              <a:rPr lang="de-DE" sz="2400" i="1" dirty="0" smtClean="0">
                <a:sym typeface="Wingdings" pitchFamily="2" charset="2"/>
              </a:rPr>
              <a:t> http://g.msn.com/mh_mshp_de-DE/98765?http://www.microsoft.com/germany/msdn/library/security/DasApplicationCompatibilityToolkit.mspx&amp;&amp;HL=102659&amp;CM=rss_click&amp;CE=MSDN2212 </a:t>
            </a:r>
            <a:r>
              <a:rPr lang="de-DE" sz="2400" i="1" dirty="0" smtClean="0">
                <a:sym typeface="Wingdings" pitchFamily="2" charset="2"/>
              </a:rPr>
              <a:t/>
            </a:r>
            <a:br>
              <a:rPr lang="de-DE" sz="2400" i="1" dirty="0" smtClean="0">
                <a:sym typeface="Wingdings" pitchFamily="2" charset="2"/>
              </a:rPr>
            </a:br>
            <a:r>
              <a:rPr lang="de-DE" sz="2400" i="1" dirty="0" smtClean="0">
                <a:sym typeface="Wingdings" pitchFamily="2" charset="2"/>
              </a:rPr>
              <a:t/>
            </a:r>
            <a:br>
              <a:rPr lang="de-DE" sz="2400" i="1" dirty="0" smtClean="0">
                <a:sym typeface="Wingdings" pitchFamily="2" charset="2"/>
              </a:rPr>
            </a:br>
            <a:r>
              <a:rPr lang="de-DE" sz="2400" i="1" dirty="0" smtClean="0">
                <a:sym typeface="Wingdings" pitchFamily="2" charset="2"/>
              </a:rPr>
              <a:t>es gibt auch mehrere Webcasts  auf MSDN wenn </a:t>
            </a:r>
            <a:r>
              <a:rPr lang="de-DE" sz="2400" i="1" dirty="0" smtClean="0">
                <a:sym typeface="Wingdings" pitchFamily="2" charset="2"/>
              </a:rPr>
              <a:t>man nach „ </a:t>
            </a:r>
            <a:r>
              <a:rPr lang="de-DE" sz="2400" i="1" dirty="0" err="1" smtClean="0">
                <a:sym typeface="Wingdings" pitchFamily="2" charset="2"/>
              </a:rPr>
              <a:t>compatibility</a:t>
            </a:r>
            <a:r>
              <a:rPr lang="de-DE" sz="2400" i="1" dirty="0" smtClean="0">
                <a:sym typeface="Wingdings" pitchFamily="2" charset="2"/>
              </a:rPr>
              <a:t> </a:t>
            </a:r>
            <a:r>
              <a:rPr lang="de-DE" sz="2400" i="1" dirty="0" err="1" smtClean="0">
                <a:sym typeface="Wingdings" pitchFamily="2" charset="2"/>
              </a:rPr>
              <a:t>toolkit</a:t>
            </a:r>
            <a:r>
              <a:rPr lang="de-DE" sz="2400" i="1" dirty="0" smtClean="0">
                <a:sym typeface="Wingdings" pitchFamily="2" charset="2"/>
              </a:rPr>
              <a:t>“ sucht.</a:t>
            </a:r>
          </a:p>
          <a:p>
            <a:endParaRPr lang="de-DE" sz="2400" i="1" dirty="0" smtClean="0">
              <a:sym typeface="Wingdings" pitchFamily="2" charset="2"/>
            </a:endParaRPr>
          </a:p>
          <a:p>
            <a:r>
              <a:rPr lang="de-DE" dirty="0" smtClean="0">
                <a:sym typeface="Wingdings" pitchFamily="2" charset="2"/>
              </a:rPr>
              <a:t>Terminalserverbetrieb</a:t>
            </a:r>
            <a:br>
              <a:rPr lang="de-DE" dirty="0" smtClean="0">
                <a:sym typeface="Wingdings" pitchFamily="2" charset="2"/>
              </a:rPr>
            </a:br>
            <a:endParaRPr lang="de-DE" dirty="0" smtClean="0"/>
          </a:p>
          <a:p>
            <a:endParaRPr lang="de-DE"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1421928"/>
          </a:xfrm>
        </p:spPr>
        <p:txBody>
          <a:bodyPr/>
          <a:lstStyle/>
          <a:p>
            <a:r>
              <a:rPr lang="de-DE" dirty="0" smtClean="0"/>
              <a:t>FoxPro Dialoge Vista-konform machen</a:t>
            </a:r>
            <a:endParaRPr lang="de-DE" dirty="0"/>
          </a:p>
        </p:txBody>
      </p:sp>
      <p:sp>
        <p:nvSpPr>
          <p:cNvPr id="3" name="Inhaltsplatzhalter 2"/>
          <p:cNvSpPr>
            <a:spLocks noGrp="1"/>
          </p:cNvSpPr>
          <p:nvPr>
            <p:ph idx="1"/>
          </p:nvPr>
        </p:nvSpPr>
        <p:spPr>
          <a:xfrm>
            <a:off x="381000" y="1416050"/>
            <a:ext cx="8388350" cy="2382191"/>
          </a:xfrm>
        </p:spPr>
        <p:txBody>
          <a:bodyPr/>
          <a:lstStyle/>
          <a:p>
            <a:r>
              <a:rPr lang="de-DE" sz="2000" dirty="0" smtClean="0"/>
              <a:t>Für Vista gibt’s in </a:t>
            </a:r>
            <a:r>
              <a:rPr lang="de-DE" sz="2000" dirty="0" err="1" smtClean="0"/>
              <a:t>Sedna</a:t>
            </a:r>
            <a:r>
              <a:rPr lang="de-DE" sz="2000" dirty="0" smtClean="0"/>
              <a:t> Klassen um die Dialogfenster „vistatauglich“ zu machen</a:t>
            </a:r>
          </a:p>
          <a:p>
            <a:r>
              <a:rPr lang="de-DE" sz="2000" dirty="0" smtClean="0">
                <a:hlinkClick r:id="rId2" action="ppaction://hlinkfile"/>
              </a:rPr>
              <a:t>Beispiele zur Verwendung gibt’s hier</a:t>
            </a:r>
            <a:endParaRPr lang="de-DE" sz="2000" dirty="0" smtClean="0"/>
          </a:p>
          <a:p>
            <a:r>
              <a:rPr lang="de-DE" sz="2000" dirty="0" smtClean="0"/>
              <a:t>Die Dialogfenster verwenden zwei DLLs</a:t>
            </a:r>
          </a:p>
          <a:p>
            <a:pPr lvl="1"/>
            <a:r>
              <a:rPr lang="de-DE" sz="1800" dirty="0" smtClean="0"/>
              <a:t>VistaBridgeLibrary.DLL</a:t>
            </a:r>
          </a:p>
          <a:p>
            <a:pPr lvl="1"/>
            <a:r>
              <a:rPr lang="de-DE" sz="1800" dirty="0" smtClean="0"/>
              <a:t>VistaDialogs4COM.dll</a:t>
            </a:r>
          </a:p>
          <a:p>
            <a:pPr lvl="1"/>
            <a:r>
              <a:rPr lang="de-DE" sz="1800" dirty="0" smtClean="0"/>
              <a:t>.Net Solution samt Quellcode wird mitgeliefert!!</a:t>
            </a:r>
            <a:endParaRPr lang="de-DE" sz="1800" dirty="0"/>
          </a:p>
        </p:txBody>
      </p:sp>
      <p:pic>
        <p:nvPicPr>
          <p:cNvPr id="1026" name="Picture 2"/>
          <p:cNvPicPr>
            <a:picLocks noChangeAspect="1" noChangeArrowheads="1"/>
          </p:cNvPicPr>
          <p:nvPr/>
        </p:nvPicPr>
        <p:blipFill>
          <a:blip r:embed="rId3"/>
          <a:srcRect/>
          <a:stretch>
            <a:fillRect/>
          </a:stretch>
        </p:blipFill>
        <p:spPr bwMode="auto">
          <a:xfrm>
            <a:off x="1910687" y="4109939"/>
            <a:ext cx="7045876" cy="259759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1421928"/>
          </a:xfrm>
        </p:spPr>
        <p:txBody>
          <a:bodyPr/>
          <a:lstStyle/>
          <a:p>
            <a:r>
              <a:rPr lang="de-DE" dirty="0" smtClean="0"/>
              <a:t>FoxPro Dialoge Vista-konform machen</a:t>
            </a:r>
            <a:endParaRPr lang="de-DE" dirty="0"/>
          </a:p>
        </p:txBody>
      </p:sp>
      <p:sp>
        <p:nvSpPr>
          <p:cNvPr id="3" name="Inhaltsplatzhalter 2"/>
          <p:cNvSpPr>
            <a:spLocks noGrp="1"/>
          </p:cNvSpPr>
          <p:nvPr>
            <p:ph idx="1"/>
          </p:nvPr>
        </p:nvSpPr>
        <p:spPr>
          <a:xfrm>
            <a:off x="381000" y="1416050"/>
            <a:ext cx="8388350" cy="1015663"/>
          </a:xfrm>
        </p:spPr>
        <p:txBody>
          <a:bodyPr/>
          <a:lstStyle/>
          <a:p>
            <a:r>
              <a:rPr lang="de-DE" sz="2000" dirty="0" smtClean="0">
                <a:hlinkClick r:id="rId2" action="ppaction://hlinkfile"/>
              </a:rPr>
              <a:t>Vista-Dialoge in die eigene Anwendung integrieren</a:t>
            </a:r>
            <a:r>
              <a:rPr lang="de-DE" sz="2000" dirty="0" smtClean="0"/>
              <a:t/>
            </a:r>
            <a:br>
              <a:rPr lang="de-DE" sz="2000" dirty="0" smtClean="0"/>
            </a:br>
            <a:endParaRPr lang="de-DE" sz="2000" dirty="0" smtClean="0"/>
          </a:p>
          <a:p>
            <a:r>
              <a:rPr lang="de-DE" sz="2000" dirty="0" smtClean="0"/>
              <a:t>Dokumentation gibt’s leider nicht! </a:t>
            </a:r>
            <a:endParaRPr lang="de-DE" sz="2000" dirty="0"/>
          </a:p>
        </p:txBody>
      </p:sp>
      <p:pic>
        <p:nvPicPr>
          <p:cNvPr id="2050" name="Picture 2"/>
          <p:cNvPicPr>
            <a:picLocks noChangeAspect="1" noChangeArrowheads="1"/>
          </p:cNvPicPr>
          <p:nvPr/>
        </p:nvPicPr>
        <p:blipFill>
          <a:blip r:embed="rId3"/>
          <a:srcRect/>
          <a:stretch>
            <a:fillRect/>
          </a:stretch>
        </p:blipFill>
        <p:spPr bwMode="auto">
          <a:xfrm>
            <a:off x="2866029" y="3386422"/>
            <a:ext cx="5908083" cy="27600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757130"/>
          </a:xfrm>
        </p:spPr>
        <p:txBody>
          <a:bodyPr/>
          <a:lstStyle/>
          <a:p>
            <a:pPr lvl="1"/>
            <a:r>
              <a:rPr lang="de-DE" b="1" dirty="0" smtClean="0"/>
              <a:t>Über: Michael Niethammer</a:t>
            </a:r>
            <a:endParaRPr lang="de-DE" dirty="0"/>
          </a:p>
        </p:txBody>
      </p:sp>
      <p:sp>
        <p:nvSpPr>
          <p:cNvPr id="3" name="Inhaltsplatzhalter 2"/>
          <p:cNvSpPr>
            <a:spLocks noGrp="1"/>
          </p:cNvSpPr>
          <p:nvPr>
            <p:ph idx="1"/>
          </p:nvPr>
        </p:nvSpPr>
        <p:spPr>
          <a:xfrm>
            <a:off x="381000" y="1416050"/>
            <a:ext cx="8388350" cy="4957454"/>
          </a:xfrm>
        </p:spPr>
        <p:txBody>
          <a:bodyPr>
            <a:normAutofit fontScale="85000" lnSpcReduction="10000"/>
          </a:bodyPr>
          <a:lstStyle/>
          <a:p>
            <a:pPr eaLnBrk="1" hangingPunct="1">
              <a:defRPr/>
            </a:pPr>
            <a:r>
              <a:rPr lang="da-DK" dirty="0" smtClean="0"/>
              <a:t>Geschäftsführender Gesellschafter, </a:t>
            </a:r>
            <a:r>
              <a:rPr lang="da-DK" dirty="0" smtClean="0"/>
              <a:t/>
            </a:r>
            <a:br>
              <a:rPr lang="da-DK" dirty="0" smtClean="0"/>
            </a:br>
            <a:r>
              <a:rPr lang="de-DE" dirty="0" smtClean="0"/>
              <a:t>MCP VFP, MCTS SQL Server 2005, Redner auf zahlreichen Entwicklerkonferenzen </a:t>
            </a:r>
            <a:r>
              <a:rPr lang="de-DE" smtClean="0"/>
              <a:t>und </a:t>
            </a:r>
            <a:r>
              <a:rPr lang="de-DE" smtClean="0"/>
              <a:t/>
            </a:r>
            <a:br>
              <a:rPr lang="de-DE" smtClean="0"/>
            </a:br>
            <a:r>
              <a:rPr lang="de-DE" smtClean="0"/>
              <a:t>UserGroup-Meetings</a:t>
            </a:r>
            <a:r>
              <a:rPr lang="de-DE" dirty="0" smtClean="0"/>
              <a:t/>
            </a:r>
            <a:br>
              <a:rPr lang="de-DE" dirty="0" smtClean="0"/>
            </a:br>
            <a:r>
              <a:rPr lang="de-DE" dirty="0" smtClean="0"/>
              <a:t>Tools: FoxPro seit 1992, SQL </a:t>
            </a:r>
            <a:r>
              <a:rPr lang="de-DE" smtClean="0"/>
              <a:t>Server</a:t>
            </a:r>
            <a:r>
              <a:rPr lang="de-DE" smtClean="0"/>
              <a:t>,</a:t>
            </a:r>
            <a:br>
              <a:rPr lang="de-DE" smtClean="0"/>
            </a:br>
            <a:r>
              <a:rPr lang="de-DE" smtClean="0"/>
              <a:t> </a:t>
            </a:r>
            <a:r>
              <a:rPr lang="de-DE" smtClean="0"/>
              <a:t>Visual </a:t>
            </a:r>
            <a:r>
              <a:rPr lang="de-DE" smtClean="0"/>
              <a:t>Studio </a:t>
            </a:r>
            <a:r>
              <a:rPr lang="de-DE" dirty="0" smtClean="0"/>
              <a:t>(C#, LINQ, WPF,…)</a:t>
            </a:r>
            <a:br>
              <a:rPr lang="de-DE" dirty="0" smtClean="0"/>
            </a:br>
            <a:endParaRPr lang="da-DK" dirty="0" smtClean="0"/>
          </a:p>
          <a:p>
            <a:r>
              <a:rPr lang="de-DE" dirty="0" smtClean="0"/>
              <a:t>Firma:</a:t>
            </a:r>
            <a:br>
              <a:rPr lang="de-DE" dirty="0" smtClean="0"/>
            </a:br>
            <a:r>
              <a:rPr lang="de-DE" dirty="0" smtClean="0"/>
              <a:t>TMN </a:t>
            </a:r>
            <a:r>
              <a:rPr lang="de-DE" dirty="0" smtClean="0"/>
              <a:t>Systemberatung GmbH, </a:t>
            </a:r>
            <a:r>
              <a:rPr lang="de-DE" dirty="0" err="1" smtClean="0"/>
              <a:t>Ilsfeld</a:t>
            </a:r>
            <a:r>
              <a:rPr lang="de-DE" dirty="0" smtClean="0"/>
              <a:t/>
            </a:r>
            <a:br>
              <a:rPr lang="de-DE" dirty="0" smtClean="0"/>
            </a:br>
            <a:r>
              <a:rPr lang="de-DE" dirty="0" smtClean="0"/>
              <a:t>seit 1992 Entwicklung von Datenbank-Anwendungen</a:t>
            </a:r>
            <a:br>
              <a:rPr lang="de-DE" dirty="0" smtClean="0"/>
            </a:br>
            <a:r>
              <a:rPr lang="de-DE" dirty="0" smtClean="0"/>
              <a:t>Schwerpunkte: SQL Server, Visual Studio, </a:t>
            </a:r>
            <a:br>
              <a:rPr lang="de-DE" dirty="0" smtClean="0"/>
            </a:br>
            <a:r>
              <a:rPr lang="de-DE" dirty="0" smtClean="0"/>
              <a:t>Team System, Visual FoxPro</a:t>
            </a:r>
            <a:br>
              <a:rPr lang="de-DE" dirty="0" smtClean="0"/>
            </a:br>
            <a:r>
              <a:rPr lang="de-DE" dirty="0" smtClean="0"/>
              <a:t>seit vielen Jahren Microsoft Certified Partner</a:t>
            </a:r>
            <a:br>
              <a:rPr lang="de-DE" dirty="0" smtClean="0"/>
            </a:br>
            <a:r>
              <a:rPr lang="de-DE" dirty="0" smtClean="0">
                <a:hlinkClick r:id="rId3"/>
              </a:rPr>
              <a:t>www.tmn-systemberatung.de</a:t>
            </a:r>
            <a:r>
              <a:rPr lang="de-DE" dirty="0" smtClean="0"/>
              <a:t> </a:t>
            </a:r>
          </a:p>
        </p:txBody>
      </p:sp>
      <p:pic>
        <p:nvPicPr>
          <p:cNvPr id="4" name="Picture 5" descr="MCP-RGB"/>
          <p:cNvPicPr>
            <a:picLocks noChangeAspect="1" noChangeArrowheads="1"/>
          </p:cNvPicPr>
          <p:nvPr/>
        </p:nvPicPr>
        <p:blipFill>
          <a:blip r:embed="rId4"/>
          <a:srcRect/>
          <a:stretch>
            <a:fillRect/>
          </a:stretch>
        </p:blipFill>
        <p:spPr bwMode="auto">
          <a:xfrm>
            <a:off x="7342495" y="4653887"/>
            <a:ext cx="1168400" cy="531812"/>
          </a:xfrm>
          <a:prstGeom prst="rect">
            <a:avLst/>
          </a:prstGeom>
          <a:noFill/>
          <a:ln w="9525">
            <a:noFill/>
            <a:miter lim="800000"/>
            <a:headEnd/>
            <a:tailEnd/>
          </a:ln>
        </p:spPr>
      </p:pic>
      <p:pic>
        <p:nvPicPr>
          <p:cNvPr id="5" name="Picture 6" descr="wmn"/>
          <p:cNvPicPr>
            <a:picLocks noChangeAspect="1" noChangeArrowheads="1"/>
          </p:cNvPicPr>
          <p:nvPr/>
        </p:nvPicPr>
        <p:blipFill>
          <a:blip r:embed="rId5"/>
          <a:srcRect/>
          <a:stretch>
            <a:fillRect/>
          </a:stretch>
        </p:blipFill>
        <p:spPr bwMode="auto">
          <a:xfrm>
            <a:off x="7120245" y="2143836"/>
            <a:ext cx="1612900" cy="213360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1421928"/>
          </a:xfrm>
        </p:spPr>
        <p:txBody>
          <a:bodyPr/>
          <a:lstStyle/>
          <a:p>
            <a:r>
              <a:rPr lang="de-DE" dirty="0" smtClean="0"/>
              <a:t>FoxPro Dialoge Vista-konform machen</a:t>
            </a:r>
            <a:endParaRPr lang="de-DE" dirty="0"/>
          </a:p>
        </p:txBody>
      </p:sp>
      <p:sp>
        <p:nvSpPr>
          <p:cNvPr id="3" name="Inhaltsplatzhalter 2"/>
          <p:cNvSpPr>
            <a:spLocks noGrp="1"/>
          </p:cNvSpPr>
          <p:nvPr>
            <p:ph idx="1"/>
          </p:nvPr>
        </p:nvSpPr>
        <p:spPr/>
        <p:txBody>
          <a:bodyPr/>
          <a:lstStyle/>
          <a:p>
            <a:endParaRPr lang="de-DE"/>
          </a:p>
        </p:txBody>
      </p:sp>
      <p:pic>
        <p:nvPicPr>
          <p:cNvPr id="3074" name="Picture 2"/>
          <p:cNvPicPr>
            <a:picLocks noChangeAspect="1" noChangeArrowheads="1"/>
          </p:cNvPicPr>
          <p:nvPr/>
        </p:nvPicPr>
        <p:blipFill>
          <a:blip r:embed="rId2"/>
          <a:srcRect/>
          <a:stretch>
            <a:fillRect/>
          </a:stretch>
        </p:blipFill>
        <p:spPr bwMode="auto">
          <a:xfrm>
            <a:off x="1843296" y="3630613"/>
            <a:ext cx="6930818" cy="2962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Sonstige bekannte Probleme</a:t>
            </a:r>
            <a:endParaRPr lang="de-DE" dirty="0"/>
          </a:p>
        </p:txBody>
      </p:sp>
      <p:sp>
        <p:nvSpPr>
          <p:cNvPr id="3" name="Inhaltsplatzhalter 2"/>
          <p:cNvSpPr>
            <a:spLocks noGrp="1"/>
          </p:cNvSpPr>
          <p:nvPr>
            <p:ph idx="1"/>
          </p:nvPr>
        </p:nvSpPr>
        <p:spPr>
          <a:xfrm>
            <a:off x="381000" y="1429699"/>
            <a:ext cx="8388350" cy="5093932"/>
          </a:xfrm>
        </p:spPr>
        <p:txBody>
          <a:bodyPr>
            <a:normAutofit fontScale="70000" lnSpcReduction="20000"/>
          </a:bodyPr>
          <a:lstStyle/>
          <a:p>
            <a:r>
              <a:rPr lang="de-DE" dirty="0" smtClean="0"/>
              <a:t>Fehler beim Refresh des Fensterrahmens wenn die </a:t>
            </a:r>
            <a:r>
              <a:rPr lang="de-DE" dirty="0" err="1" smtClean="0"/>
              <a:t>Border</a:t>
            </a:r>
            <a:r>
              <a:rPr lang="de-DE" dirty="0" smtClean="0"/>
              <a:t> des aktuellen Fensters anders ist, wie die des Hauptfensters.</a:t>
            </a:r>
            <a:br>
              <a:rPr lang="de-DE" dirty="0" smtClean="0"/>
            </a:br>
            <a:endParaRPr lang="de-DE" dirty="0" smtClean="0"/>
          </a:p>
          <a:p>
            <a:r>
              <a:rPr lang="de-DE" dirty="0" smtClean="0"/>
              <a:t>Dies betrifft nur *.SCX-Dateien!!!!</a:t>
            </a:r>
            <a:br>
              <a:rPr lang="de-DE" dirty="0" smtClean="0"/>
            </a:br>
            <a:r>
              <a:rPr lang="de-DE" dirty="0" smtClean="0"/>
              <a:t>Fehlerbehebung in </a:t>
            </a:r>
            <a:r>
              <a:rPr lang="de-DE" dirty="0" err="1" smtClean="0"/>
              <a:t>Calvin‘s</a:t>
            </a:r>
            <a:r>
              <a:rPr lang="de-DE" dirty="0" smtClean="0"/>
              <a:t> Blog (s. Links)</a:t>
            </a:r>
            <a:br>
              <a:rPr lang="de-DE" dirty="0" smtClean="0"/>
            </a:br>
            <a:endParaRPr lang="de-DE" dirty="0" smtClean="0"/>
          </a:p>
          <a:p>
            <a:r>
              <a:rPr lang="de-DE" dirty="0" smtClean="0"/>
              <a:t>Darstellungsfehler in </a:t>
            </a:r>
            <a:r>
              <a:rPr lang="de-DE" dirty="0" err="1" smtClean="0"/>
              <a:t>ComboBoxen</a:t>
            </a:r>
            <a:r>
              <a:rPr lang="de-DE" dirty="0" smtClean="0"/>
              <a:t>/Listboxen/Menüs beim Auswählen mit der Maus. Der Fehler tritt im Zusammenhang mit dem Aero-</a:t>
            </a:r>
            <a:r>
              <a:rPr lang="de-DE" dirty="0" err="1" smtClean="0"/>
              <a:t>Theme</a:t>
            </a:r>
            <a:r>
              <a:rPr lang="de-DE" dirty="0" smtClean="0"/>
              <a:t> von Vista auf. In SP2 ist dieser Bug behoben. </a:t>
            </a:r>
            <a:br>
              <a:rPr lang="de-DE" dirty="0" smtClean="0"/>
            </a:br>
            <a:r>
              <a:rPr lang="de-DE" dirty="0" smtClean="0"/>
              <a:t/>
            </a:r>
            <a:br>
              <a:rPr lang="de-DE" dirty="0" smtClean="0"/>
            </a:br>
            <a:r>
              <a:rPr lang="de-DE" dirty="0" smtClean="0"/>
              <a:t>Abhilfe schafft ansonsten folgender Code beim Start der Anwendung: </a:t>
            </a:r>
            <a:br>
              <a:rPr lang="de-DE" dirty="0" smtClean="0"/>
            </a:br>
            <a:r>
              <a:rPr lang="de-DE" sz="2600" i="1" dirty="0" smtClean="0"/>
              <a:t/>
            </a:r>
            <a:br>
              <a:rPr lang="de-DE" sz="2600" i="1" dirty="0" smtClean="0"/>
            </a:br>
            <a:r>
              <a:rPr lang="de-DE" sz="2600" i="1" dirty="0" smtClean="0"/>
              <a:t>DECLARE INTEGER </a:t>
            </a:r>
            <a:r>
              <a:rPr lang="de-DE" sz="2600" i="1" dirty="0" err="1" smtClean="0"/>
              <a:t>GdiSetBatchLimit</a:t>
            </a:r>
            <a:r>
              <a:rPr lang="de-DE" sz="2600" i="1" dirty="0" smtClean="0"/>
              <a:t> IN WIN32API INTEGER</a:t>
            </a:r>
            <a:br>
              <a:rPr lang="de-DE" sz="2600" i="1" dirty="0" smtClean="0"/>
            </a:br>
            <a:r>
              <a:rPr lang="de-DE" sz="2600" i="1" dirty="0" err="1" smtClean="0"/>
              <a:t>GdiSetBatchLimit</a:t>
            </a:r>
            <a:r>
              <a:rPr lang="de-DE" sz="2600" i="1" dirty="0" smtClean="0"/>
              <a:t>(1)</a:t>
            </a:r>
            <a:r>
              <a:rPr lang="de-DE" dirty="0" smtClean="0"/>
              <a:t/>
            </a:r>
            <a:br>
              <a:rPr lang="de-DE" dirty="0" smtClean="0"/>
            </a:br>
            <a:endParaRPr lang="de-DE" dirty="0" smtClean="0"/>
          </a:p>
          <a:p>
            <a:r>
              <a:rPr lang="de-DE" dirty="0" smtClean="0"/>
              <a:t>Alternativ hilft auch folgender </a:t>
            </a:r>
            <a:r>
              <a:rPr lang="de-DE" dirty="0" err="1" smtClean="0">
                <a:hlinkClick r:id="rId2" action="ppaction://hlinkfile"/>
              </a:rPr>
              <a:t>WorkAround</a:t>
            </a:r>
            <a:endParaRPr lang="de-DE"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pPr eaLnBrk="1" hangingPunct="1">
              <a:defRPr/>
            </a:pPr>
            <a:r>
              <a:rPr lang="de-DE" smtClean="0"/>
              <a:t>Zusammenfassung</a:t>
            </a:r>
          </a:p>
        </p:txBody>
      </p:sp>
      <p:sp>
        <p:nvSpPr>
          <p:cNvPr id="753667" name="Rectangle 3"/>
          <p:cNvSpPr>
            <a:spLocks noGrp="1" noChangeArrowheads="1"/>
          </p:cNvSpPr>
          <p:nvPr>
            <p:ph type="body" idx="1"/>
          </p:nvPr>
        </p:nvSpPr>
        <p:spPr>
          <a:xfrm>
            <a:off x="381000" y="1416050"/>
            <a:ext cx="8388350" cy="4957454"/>
          </a:xfrm>
        </p:spPr>
        <p:txBody>
          <a:bodyPr>
            <a:normAutofit fontScale="70000" lnSpcReduction="20000"/>
          </a:bodyPr>
          <a:lstStyle/>
          <a:p>
            <a:pPr eaLnBrk="1" hangingPunct="1">
              <a:defRPr/>
            </a:pPr>
            <a:r>
              <a:rPr lang="de-DE" dirty="0" smtClean="0"/>
              <a:t>Wenn man sich an die Installationsempfehlungen von Windows hält, hat man kaum Probleme bei der Installation eigener FoxPro-Anwendungen</a:t>
            </a:r>
            <a:br>
              <a:rPr lang="de-DE" dirty="0" smtClean="0"/>
            </a:br>
            <a:endParaRPr lang="de-DE" dirty="0" smtClean="0"/>
          </a:p>
          <a:p>
            <a:pPr eaLnBrk="1" hangingPunct="1">
              <a:defRPr/>
            </a:pPr>
            <a:r>
              <a:rPr lang="de-DE" dirty="0" smtClean="0"/>
              <a:t>Wer nicht auf </a:t>
            </a:r>
            <a:r>
              <a:rPr lang="de-DE" dirty="0" err="1" smtClean="0"/>
              <a:t>Sedna</a:t>
            </a:r>
            <a:r>
              <a:rPr lang="de-DE" dirty="0" smtClean="0"/>
              <a:t> und Service Pack2 von FoxPro umsteigen kann, sollte sich dem Thema </a:t>
            </a:r>
            <a:r>
              <a:rPr lang="de-DE" dirty="0" err="1" smtClean="0"/>
              <a:t>Manifestdateien</a:t>
            </a:r>
            <a:r>
              <a:rPr lang="de-DE" dirty="0" smtClean="0"/>
              <a:t> widmen und die gezeigte Project-Hook-Klasse einsetzen</a:t>
            </a:r>
            <a:br>
              <a:rPr lang="de-DE" dirty="0" smtClean="0"/>
            </a:br>
            <a:endParaRPr lang="de-DE" dirty="0" smtClean="0"/>
          </a:p>
          <a:p>
            <a:pPr eaLnBrk="1" hangingPunct="1">
              <a:defRPr/>
            </a:pPr>
            <a:r>
              <a:rPr lang="de-DE" dirty="0" smtClean="0"/>
              <a:t>Wer bisher schon eine zentrale Methode zur Anzeige von Dialogfenstern hat, muss nur diese umstellen, um vistakonforme Anzeigen zu bekommen. Andernfalls ist der Zeitpunkt gekommen eine zentrale Dialogklasse im Projekt einzubauen….</a:t>
            </a:r>
            <a:br>
              <a:rPr lang="de-DE" dirty="0" smtClean="0"/>
            </a:br>
            <a:endParaRPr lang="de-DE" dirty="0" smtClean="0"/>
          </a:p>
          <a:p>
            <a:pPr eaLnBrk="1" hangingPunct="1">
              <a:defRPr/>
            </a:pPr>
            <a:r>
              <a:rPr lang="de-DE" dirty="0" smtClean="0"/>
              <a:t>Wer auf einer älteren FoxPro –Version bleiben muss, hat Probleme beim </a:t>
            </a:r>
            <a:r>
              <a:rPr lang="de-DE" dirty="0" err="1" smtClean="0"/>
              <a:t>refresh</a:t>
            </a:r>
            <a:r>
              <a:rPr lang="de-DE" dirty="0" smtClean="0"/>
              <a:t> von </a:t>
            </a:r>
            <a:r>
              <a:rPr lang="de-DE" dirty="0" err="1" smtClean="0"/>
              <a:t>ComboBoxen</a:t>
            </a:r>
            <a:r>
              <a:rPr lang="de-DE" dirty="0" smtClean="0"/>
              <a:t> und Listboxen und sollte die 2 Zeilen Code von Calvin ins Programm einbauen</a:t>
            </a:r>
            <a:br>
              <a:rPr lang="de-DE" dirty="0" smtClean="0"/>
            </a:br>
            <a:endParaRPr lang="de-DE" dirty="0" smtClean="0"/>
          </a:p>
          <a:p>
            <a:pPr eaLnBrk="1" hangingPunct="1">
              <a:defRPr/>
            </a:pPr>
            <a:r>
              <a:rPr lang="de-DE" dirty="0" smtClean="0"/>
              <a:t>Ansonsten steht dem Einsatz von FoxPro und Vista nichts im Wege. Auch unter Windows 7 wird sich daran nichts ändern.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646331"/>
          </a:xfrm>
        </p:spPr>
        <p:txBody>
          <a:bodyPr/>
          <a:lstStyle/>
          <a:p>
            <a:pPr lvl="1"/>
            <a:r>
              <a:rPr lang="da-DK" sz="4000" dirty="0" smtClean="0"/>
              <a:t>Informationen &amp; Links zum Thema</a:t>
            </a:r>
            <a:endParaRPr lang="de-DE" sz="4000" dirty="0"/>
          </a:p>
        </p:txBody>
      </p:sp>
      <p:sp>
        <p:nvSpPr>
          <p:cNvPr id="3" name="Inhaltsplatzhalter 2"/>
          <p:cNvSpPr>
            <a:spLocks noGrp="1"/>
          </p:cNvSpPr>
          <p:nvPr>
            <p:ph idx="1"/>
          </p:nvPr>
        </p:nvSpPr>
        <p:spPr>
          <a:xfrm>
            <a:off x="381000" y="1111251"/>
            <a:ext cx="8388350" cy="5248606"/>
          </a:xfrm>
        </p:spPr>
        <p:txBody>
          <a:bodyPr>
            <a:normAutofit fontScale="62500" lnSpcReduction="20000"/>
          </a:bodyPr>
          <a:lstStyle/>
          <a:p>
            <a:r>
              <a:rPr lang="de-DE" sz="2800" b="1" dirty="0" smtClean="0"/>
              <a:t>Calvin </a:t>
            </a:r>
            <a:r>
              <a:rPr lang="de-DE" sz="2800" b="1" dirty="0" err="1" smtClean="0"/>
              <a:t>Hsias</a:t>
            </a:r>
            <a:r>
              <a:rPr lang="de-DE" sz="2800" b="1" dirty="0" smtClean="0"/>
              <a:t> </a:t>
            </a:r>
            <a:r>
              <a:rPr lang="de-DE" sz="2800" b="1" dirty="0" err="1" smtClean="0"/>
              <a:t>WebLog</a:t>
            </a:r>
            <a:r>
              <a:rPr lang="de-DE" sz="2800" b="1" dirty="0" smtClean="0"/>
              <a:t>:</a:t>
            </a:r>
            <a:br>
              <a:rPr lang="de-DE" sz="2800" b="1" dirty="0" smtClean="0"/>
            </a:br>
            <a:r>
              <a:rPr lang="de-DE" sz="2800" dirty="0" smtClean="0">
                <a:hlinkClick r:id="rId3"/>
              </a:rPr>
              <a:t>http://blogs.msdn.com/calvin_hsia/archive/2007/04/13/add-a-manifest-to-control-your-application-vista-uac-behavior.aspx</a:t>
            </a:r>
            <a:r>
              <a:rPr lang="de-DE" sz="2800" dirty="0" smtClean="0"/>
              <a:t/>
            </a:r>
            <a:br>
              <a:rPr lang="de-DE" sz="2800" dirty="0" smtClean="0"/>
            </a:br>
            <a:endParaRPr lang="de-DE" sz="2800" dirty="0" smtClean="0"/>
          </a:p>
          <a:p>
            <a:r>
              <a:rPr lang="de-DE" sz="2800" b="1" dirty="0" smtClean="0"/>
              <a:t>Doug </a:t>
            </a:r>
            <a:r>
              <a:rPr lang="de-DE" sz="2800" b="1" dirty="0" err="1" smtClean="0"/>
              <a:t>Hennigs</a:t>
            </a:r>
            <a:r>
              <a:rPr lang="de-DE" sz="2800" b="1" dirty="0" smtClean="0"/>
              <a:t> Artikel  auf </a:t>
            </a:r>
            <a:r>
              <a:rPr lang="de-DE" sz="2800" b="1" dirty="0" err="1" smtClean="0"/>
              <a:t>Foxite</a:t>
            </a:r>
            <a:r>
              <a:rPr lang="de-DE" sz="2800" b="1" dirty="0" smtClean="0"/>
              <a:t/>
            </a:r>
            <a:br>
              <a:rPr lang="de-DE" sz="2800" b="1" dirty="0" smtClean="0"/>
            </a:br>
            <a:r>
              <a:rPr lang="de-DE" sz="2800" dirty="0" smtClean="0">
                <a:hlinkClick r:id="rId4"/>
              </a:rPr>
              <a:t>http://www.foxite.com/archives/installation-problem-on-vista-0000129165.htm</a:t>
            </a:r>
            <a:r>
              <a:rPr lang="de-DE" sz="2800" dirty="0" smtClean="0"/>
              <a:t> </a:t>
            </a:r>
            <a:r>
              <a:rPr lang="de-DE" sz="2800" dirty="0" err="1" smtClean="0"/>
              <a:t>and</a:t>
            </a:r>
            <a:r>
              <a:rPr lang="de-DE" sz="2800" dirty="0" smtClean="0"/>
              <a:t>  </a:t>
            </a:r>
            <a:r>
              <a:rPr lang="de-DE" sz="2800" dirty="0" smtClean="0">
                <a:hlinkClick r:id="rId5"/>
              </a:rPr>
              <a:t>http://www.foxite.com/archives/where-to-put-the-data-on-vista-0000137073.htm</a:t>
            </a:r>
            <a:r>
              <a:rPr lang="de-DE" sz="2800" dirty="0" smtClean="0"/>
              <a:t/>
            </a:r>
            <a:br>
              <a:rPr lang="de-DE" sz="2800" dirty="0" smtClean="0"/>
            </a:br>
            <a:endParaRPr lang="de-DE" sz="2800" dirty="0" smtClean="0"/>
          </a:p>
          <a:p>
            <a:r>
              <a:rPr lang="de-DE" sz="2800" dirty="0" smtClean="0"/>
              <a:t>Artikel von Craig Boyd zum Vista-</a:t>
            </a:r>
            <a:r>
              <a:rPr lang="de-DE" sz="2800" dirty="0" err="1" smtClean="0"/>
              <a:t>Toolkit</a:t>
            </a:r>
            <a:r>
              <a:rPr lang="de-DE" sz="2800" dirty="0" smtClean="0"/>
              <a:t/>
            </a:r>
            <a:br>
              <a:rPr lang="de-DE" sz="2800" dirty="0" smtClean="0"/>
            </a:br>
            <a:r>
              <a:rPr lang="x-none" sz="2800" smtClean="0">
                <a:hlinkClick r:id="rId6"/>
              </a:rPr>
              <a:t>http://portal.dfpug.de/dFPUG/Dokumente/Loseblattsammlung/FoxX%2022.0/05-29%20Vista%20Toolkit.pdf</a:t>
            </a:r>
            <a:r>
              <a:rPr lang="de-DE" sz="2800" dirty="0" smtClean="0"/>
              <a:t/>
            </a:r>
            <a:br>
              <a:rPr lang="de-DE" sz="2800" dirty="0" smtClean="0"/>
            </a:br>
            <a:endParaRPr lang="de-DE" sz="2800" dirty="0" smtClean="0"/>
          </a:p>
          <a:p>
            <a:r>
              <a:rPr lang="de-DE" sz="2800" dirty="0" smtClean="0"/>
              <a:t>Artikel von Markus </a:t>
            </a:r>
            <a:r>
              <a:rPr lang="de-DE" sz="2800" dirty="0" err="1" smtClean="0"/>
              <a:t>Winhard</a:t>
            </a:r>
            <a:r>
              <a:rPr lang="de-DE" sz="2800" dirty="0" smtClean="0"/>
              <a:t> zum Thema </a:t>
            </a:r>
            <a:r>
              <a:rPr lang="de-DE" sz="2800" dirty="0" err="1" smtClean="0"/>
              <a:t>Manifestdateien</a:t>
            </a:r>
            <a:r>
              <a:rPr lang="de-DE" sz="2800" dirty="0" smtClean="0"/>
              <a:t/>
            </a:r>
            <a:br>
              <a:rPr lang="de-DE" sz="2800" dirty="0" smtClean="0"/>
            </a:br>
            <a:r>
              <a:rPr lang="x-none" sz="2000" smtClean="0">
                <a:hlinkClick r:id="rId7"/>
              </a:rPr>
              <a:t>http://www.bingo-ev.de/~mw368/vfp9_vista.html</a:t>
            </a:r>
            <a:endParaRPr lang="x-none" sz="2000" smtClean="0"/>
          </a:p>
          <a:p>
            <a:endParaRPr lang="x-none" sz="2800" smtClean="0"/>
          </a:p>
          <a:p>
            <a:pPr>
              <a:buNone/>
            </a:pPr>
            <a:endParaRPr lang="de-DE" sz="2800" dirty="0" smtClean="0"/>
          </a:p>
          <a:p>
            <a:endParaRPr lang="de-DE" sz="2800" dirty="0" smtClean="0"/>
          </a:p>
          <a:p>
            <a:endParaRPr lang="de-DE" sz="2800" b="1" dirty="0" smtClean="0"/>
          </a:p>
          <a:p>
            <a:r>
              <a:rPr lang="de-DE" sz="2800" b="1" dirty="0" smtClean="0"/>
              <a:t>Weitere MSDN Webcasts</a:t>
            </a:r>
          </a:p>
          <a:p>
            <a:pPr lvl="1"/>
            <a:r>
              <a:rPr lang="de-DE" sz="2400" b="1" dirty="0" smtClean="0">
                <a:hlinkClick r:id="rId8"/>
              </a:rPr>
              <a:t>http://www.msdn-online.de/Webcasts/Finder</a:t>
            </a:r>
            <a:r>
              <a:rPr lang="de-DE" sz="2400" b="1" dirty="0" smtClean="0"/>
              <a:t> </a:t>
            </a:r>
            <a:endParaRPr lang="de-DE" sz="24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381000" y="1416050"/>
            <a:ext cx="8388350" cy="4916511"/>
          </a:xfrm>
        </p:spPr>
        <p:txBody>
          <a:bodyPr>
            <a:normAutofit fontScale="92500" lnSpcReduction="10000"/>
          </a:bodyPr>
          <a:lstStyle/>
          <a:p>
            <a:r>
              <a:rPr lang="de-DE" dirty="0" err="1" smtClean="0"/>
              <a:t>Application</a:t>
            </a:r>
            <a:r>
              <a:rPr lang="de-DE" dirty="0" smtClean="0"/>
              <a:t> </a:t>
            </a:r>
            <a:r>
              <a:rPr lang="de-DE" dirty="0" err="1" smtClean="0"/>
              <a:t>Verifier</a:t>
            </a:r>
            <a:r>
              <a:rPr lang="de-DE" dirty="0" smtClean="0"/>
              <a:t/>
            </a:r>
            <a:br>
              <a:rPr lang="de-DE" dirty="0" smtClean="0"/>
            </a:br>
            <a:r>
              <a:rPr lang="de-DE" dirty="0" smtClean="0"/>
              <a:t>Achtung: Im </a:t>
            </a:r>
            <a:r>
              <a:rPr lang="de-DE" dirty="0" err="1" smtClean="0"/>
              <a:t>Toolkit</a:t>
            </a:r>
            <a:r>
              <a:rPr lang="de-DE" dirty="0" smtClean="0"/>
              <a:t> der Version 5 wird nur eine </a:t>
            </a:r>
            <a:r>
              <a:rPr lang="de-DE" dirty="0" err="1" smtClean="0"/>
              <a:t>Application</a:t>
            </a:r>
            <a:r>
              <a:rPr lang="de-DE" dirty="0" smtClean="0"/>
              <a:t> </a:t>
            </a:r>
            <a:r>
              <a:rPr lang="de-DE" dirty="0" err="1" smtClean="0"/>
              <a:t>Verifier</a:t>
            </a:r>
            <a:r>
              <a:rPr lang="de-DE" dirty="0" smtClean="0"/>
              <a:t> Version kleiner gleich 3.5 akzeptiert. Die aktuelle Version ist aber 4.0! Hier der Link zu einer alten Version:</a:t>
            </a:r>
            <a:br>
              <a:rPr lang="de-DE" dirty="0" smtClean="0"/>
            </a:br>
            <a:r>
              <a:rPr lang="de-DE" dirty="0" smtClean="0">
                <a:hlinkClick r:id="rId2"/>
              </a:rPr>
              <a:t>http</a:t>
            </a:r>
            <a:r>
              <a:rPr lang="de-DE" dirty="0" smtClean="0">
                <a:hlinkClick r:id="rId2"/>
              </a:rPr>
              <a:t>://</a:t>
            </a:r>
            <a:r>
              <a:rPr lang="de-DE" dirty="0" smtClean="0">
                <a:hlinkClick r:id="rId2"/>
              </a:rPr>
              <a:t>www.softpedia.com/progDownload/Microsoft-Application-Verifier-Download-45822.html</a:t>
            </a:r>
            <a:r>
              <a:rPr lang="de-DE" dirty="0" smtClean="0"/>
              <a:t> </a:t>
            </a:r>
            <a:br>
              <a:rPr lang="de-DE" dirty="0" smtClean="0"/>
            </a:br>
            <a:endParaRPr lang="de-DE" dirty="0" smtClean="0"/>
          </a:p>
          <a:p>
            <a:r>
              <a:rPr lang="de-DE" dirty="0" smtClean="0"/>
              <a:t>Microsoft Enterprise Desktop </a:t>
            </a:r>
            <a:r>
              <a:rPr lang="de-DE" dirty="0" err="1" smtClean="0"/>
              <a:t>Virtualization</a:t>
            </a:r>
            <a:r>
              <a:rPr lang="de-DE" dirty="0" smtClean="0"/>
              <a:t> (MED-V) Beta:</a:t>
            </a:r>
            <a:br>
              <a:rPr lang="de-DE" dirty="0" smtClean="0"/>
            </a:br>
            <a:r>
              <a:rPr lang="de-DE" dirty="0" smtClean="0">
                <a:hlinkClick r:id="rId3"/>
              </a:rPr>
              <a:t>https</a:t>
            </a:r>
            <a:r>
              <a:rPr lang="de-DE" dirty="0" smtClean="0">
                <a:hlinkClick r:id="rId3"/>
              </a:rPr>
              <a:t>://</a:t>
            </a:r>
            <a:r>
              <a:rPr lang="de-DE" dirty="0" smtClean="0">
                <a:hlinkClick r:id="rId3"/>
              </a:rPr>
              <a:t>connect.microsoft.com/site/sitehome.aspx?SiteID=665</a:t>
            </a:r>
            <a:r>
              <a:rPr lang="de-DE" dirty="0" smtClean="0"/>
              <a:t> (</a:t>
            </a:r>
            <a:r>
              <a:rPr lang="de-DE" dirty="0" err="1" smtClean="0"/>
              <a:t>LiveId</a:t>
            </a:r>
            <a:r>
              <a:rPr lang="de-DE" dirty="0" smtClean="0"/>
              <a:t> erforderlich!)</a:t>
            </a:r>
            <a:endParaRPr lang="de-DE" dirty="0" smtClean="0"/>
          </a:p>
          <a:p>
            <a:endParaRPr lang="de-DE"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194096"/>
            <a:ext cx="8393113" cy="701731"/>
          </a:xfrm>
        </p:spPr>
        <p:txBody>
          <a:bodyPr/>
          <a:lstStyle/>
          <a:p>
            <a:pPr lvl="1"/>
            <a:r>
              <a:rPr lang="da-DK" sz="4400" dirty="0" smtClean="0"/>
              <a:t>Informationen zu MSDN Webcasts</a:t>
            </a:r>
            <a:endParaRPr lang="de-DE" sz="4400" dirty="0"/>
          </a:p>
        </p:txBody>
      </p:sp>
      <p:sp>
        <p:nvSpPr>
          <p:cNvPr id="3" name="Inhaltsplatzhalter 2"/>
          <p:cNvSpPr>
            <a:spLocks noGrp="1"/>
          </p:cNvSpPr>
          <p:nvPr>
            <p:ph idx="1"/>
          </p:nvPr>
        </p:nvSpPr>
        <p:spPr>
          <a:xfrm>
            <a:off x="43130" y="4279882"/>
            <a:ext cx="6564702" cy="1809726"/>
          </a:xfrm>
        </p:spPr>
        <p:txBody>
          <a:bodyPr/>
          <a:lstStyle/>
          <a:p>
            <a:pPr>
              <a:buNone/>
            </a:pPr>
            <a:r>
              <a:rPr lang="de-DE" sz="2000" b="1" dirty="0" smtClean="0"/>
              <a:t>	</a:t>
            </a:r>
            <a:r>
              <a:rPr lang="de-DE" sz="1600" b="1" kern="1200" dirty="0" smtClean="0">
                <a:latin typeface="Arial" charset="0"/>
              </a:rPr>
              <a:t>MSDN Webcast-Finder</a:t>
            </a:r>
            <a:r>
              <a:rPr lang="de-DE" sz="2000" b="1" dirty="0" smtClean="0"/>
              <a:t/>
            </a:r>
            <a:br>
              <a:rPr lang="de-DE" sz="2000" b="1" dirty="0" smtClean="0"/>
            </a:br>
            <a:r>
              <a:rPr lang="de-DE" sz="1600" kern="1200" dirty="0" smtClean="0">
                <a:latin typeface="Arial" charset="0"/>
              </a:rPr>
              <a:t>Im Webcast-Archiv finden Sie mehr als 600 Referate – on-</a:t>
            </a:r>
            <a:r>
              <a:rPr lang="de-DE" sz="1600" kern="1200" dirty="0" err="1" smtClean="0">
                <a:latin typeface="Arial" charset="0"/>
              </a:rPr>
              <a:t>demand</a:t>
            </a:r>
            <a:r>
              <a:rPr lang="de-DE" sz="1600" kern="1200" dirty="0" smtClean="0">
                <a:latin typeface="Arial" charset="0"/>
              </a:rPr>
              <a:t> verfügbar, wann immer Sie Zeit, Lust oder Bedarf haben. MSDN Webcasts - die Extra-Portion Developer </a:t>
            </a:r>
            <a:r>
              <a:rPr lang="de-DE" sz="1600" kern="1200" dirty="0" err="1" smtClean="0">
                <a:latin typeface="Arial" charset="0"/>
              </a:rPr>
              <a:t>Know</a:t>
            </a:r>
            <a:r>
              <a:rPr lang="de-DE" sz="1600" kern="1200" dirty="0" smtClean="0">
                <a:latin typeface="Arial" charset="0"/>
              </a:rPr>
              <a:t> </a:t>
            </a:r>
            <a:r>
              <a:rPr lang="de-DE" sz="1600" kern="1200" dirty="0" err="1" smtClean="0">
                <a:latin typeface="Arial" charset="0"/>
              </a:rPr>
              <a:t>How</a:t>
            </a:r>
            <a:r>
              <a:rPr lang="de-DE" sz="1600" kern="1200" dirty="0" smtClean="0">
                <a:latin typeface="Arial" charset="0"/>
              </a:rPr>
              <a:t>, für den Wissenshunger zwischendurch. </a:t>
            </a:r>
            <a:br>
              <a:rPr lang="de-DE" sz="1600" kern="1200" dirty="0" smtClean="0">
                <a:latin typeface="Arial" charset="0"/>
              </a:rPr>
            </a:br>
            <a:r>
              <a:rPr lang="de-DE" sz="2000" dirty="0" smtClean="0"/>
              <a:t/>
            </a:r>
            <a:br>
              <a:rPr lang="de-DE" sz="2000" dirty="0" smtClean="0"/>
            </a:br>
            <a:r>
              <a:rPr lang="de-DE" sz="1600" b="1" kern="1200" dirty="0" smtClean="0">
                <a:latin typeface="Arial" charset="0"/>
              </a:rPr>
              <a:t>MSDN Webcasts: </a:t>
            </a:r>
            <a:r>
              <a:rPr lang="de-DE" sz="1600" kern="1200" dirty="0" smtClean="0">
                <a:latin typeface="Arial" charset="0"/>
                <a:hlinkClick r:id="rId3"/>
              </a:rPr>
              <a:t>http://www.msdn-online.de/webcasts/finder</a:t>
            </a:r>
            <a:r>
              <a:rPr lang="de-DE" sz="1600" kern="1200" dirty="0" smtClean="0">
                <a:latin typeface="Arial" charset="0"/>
                <a:hlinkClick r:id="rId4"/>
              </a:rPr>
              <a:t> </a:t>
            </a:r>
          </a:p>
        </p:txBody>
      </p:sp>
      <p:pic>
        <p:nvPicPr>
          <p:cNvPr id="25604" name="Picture 4" descr="MSDN Webcast Finder - Finden statt suchen">
            <a:hlinkClick r:id="rId3" tooltip="MSDN Webcast Finder - das Webcast-Archiv"/>
          </p:cNvPr>
          <p:cNvPicPr>
            <a:picLocks noChangeAspect="1" noChangeArrowheads="1"/>
          </p:cNvPicPr>
          <p:nvPr/>
        </p:nvPicPr>
        <p:blipFill>
          <a:blip r:embed="rId5"/>
          <a:srcRect/>
          <a:stretch>
            <a:fillRect/>
          </a:stretch>
        </p:blipFill>
        <p:spPr bwMode="auto">
          <a:xfrm>
            <a:off x="6815225" y="4304931"/>
            <a:ext cx="1733550" cy="1733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feld 5"/>
          <p:cNvSpPr txBox="1"/>
          <p:nvPr/>
        </p:nvSpPr>
        <p:spPr>
          <a:xfrm>
            <a:off x="517585" y="895827"/>
            <a:ext cx="7988060" cy="3293209"/>
          </a:xfrm>
          <a:prstGeom prst="rect">
            <a:avLst/>
          </a:prstGeom>
          <a:noFill/>
        </p:spPr>
        <p:txBody>
          <a:bodyPr wrap="square" rtlCol="0">
            <a:spAutoFit/>
          </a:bodyPr>
          <a:lstStyle/>
          <a:p>
            <a:r>
              <a:rPr lang="de-DE" b="1" dirty="0" smtClean="0"/>
              <a:t>MSDN - das Microsoft Developer Network - unterstützt Entwickler mit einer Reihe von Online- und Offline-Services und liefert mit seinem umfangreichen </a:t>
            </a:r>
            <a:r>
              <a:rPr lang="de-DE" b="1" dirty="0" err="1" smtClean="0"/>
              <a:t>Know-How</a:t>
            </a:r>
            <a:r>
              <a:rPr lang="de-DE" b="1" dirty="0" smtClean="0"/>
              <a:t>-Fundus effiziente Hilfe, wenn es um Fragen der Anwendungsprogrammierung auf Basis von Microsoft-Produkten und -Technologien geht. </a:t>
            </a:r>
            <a:r>
              <a:rPr lang="de-DE" dirty="0" smtClean="0"/>
              <a:t/>
            </a:r>
            <a:br>
              <a:rPr lang="de-DE" dirty="0" smtClean="0"/>
            </a:br>
            <a:r>
              <a:rPr lang="de-DE" dirty="0" smtClean="0"/>
              <a:t/>
            </a:r>
            <a:br>
              <a:rPr lang="de-DE" dirty="0" smtClean="0"/>
            </a:br>
            <a:r>
              <a:rPr lang="de-DE" dirty="0" smtClean="0"/>
              <a:t>MSDN Online ist die zentrale, kostenlose Wissensplattform für deutschsprachige Microsoft-Entwickler im Internet. Über die Adresse </a:t>
            </a:r>
            <a:r>
              <a:rPr lang="de-DE" dirty="0" smtClean="0">
                <a:hlinkClick r:id="rId4"/>
              </a:rPr>
              <a:t>www.msdn-online.de</a:t>
            </a:r>
            <a:r>
              <a:rPr lang="de-DE" dirty="0" smtClean="0"/>
              <a:t> bleiben Sie ganz einfach auf dem Laufenden was Angebote für Entwickler aus dem weltweiten MSDN Angebot betrifft: mit aktuellen Nachrichten, </a:t>
            </a:r>
            <a:r>
              <a:rPr lang="de-DE" b="1" dirty="0" smtClean="0"/>
              <a:t>Webcasts</a:t>
            </a:r>
            <a:r>
              <a:rPr lang="de-DE" dirty="0" smtClean="0"/>
              <a:t>, </a:t>
            </a:r>
            <a:r>
              <a:rPr lang="de-DE" dirty="0" err="1" smtClean="0"/>
              <a:t>How</a:t>
            </a:r>
            <a:r>
              <a:rPr lang="de-DE" dirty="0" smtClean="0"/>
              <a:t>-To Guides, Fachartikeln, ausführlichen Informationen über die Microsoft-Entwicklerwerkzeuge, nützlichen Links zu Community-Ressourcen oder der Vorstellung kommender Software-Versionen. </a:t>
            </a:r>
            <a:endParaRPr lang="de-DE"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icrosoft logo"/>
          <p:cNvPicPr>
            <a:picLocks noChangeAspect="1" noChangeArrowheads="1"/>
          </p:cNvPicPr>
          <p:nvPr/>
        </p:nvPicPr>
        <p:blipFill>
          <a:blip r:embed="rId3"/>
          <a:srcRect/>
          <a:stretch>
            <a:fillRect/>
          </a:stretch>
        </p:blipFill>
        <p:spPr bwMode="black">
          <a:xfrm>
            <a:off x="1981200" y="2460625"/>
            <a:ext cx="5181600" cy="850900"/>
          </a:xfrm>
          <a:prstGeom prst="rect">
            <a:avLst/>
          </a:prstGeom>
          <a:ln>
            <a:noFill/>
          </a:ln>
          <a:effectLst>
            <a:outerShdw blurRad="292100" dist="139700" dir="2700000" algn="tl" rotWithShape="0">
              <a:srgbClr val="333333">
                <a:alpha val="65000"/>
              </a:srgbClr>
            </a:outerShdw>
          </a:effectLst>
        </p:spPr>
      </p:pic>
      <p:sp>
        <p:nvSpPr>
          <p:cNvPr id="4" name="Textfeld 3"/>
          <p:cNvSpPr txBox="1"/>
          <p:nvPr/>
        </p:nvSpPr>
        <p:spPr>
          <a:xfrm>
            <a:off x="299922" y="3980558"/>
            <a:ext cx="8615477" cy="1077218"/>
          </a:xfrm>
          <a:prstGeom prst="rect">
            <a:avLst/>
          </a:prstGeom>
          <a:noFill/>
        </p:spPr>
        <p:txBody>
          <a:bodyPr wrap="square" rtlCol="0">
            <a:spAutoFit/>
          </a:bodyPr>
          <a:lstStyle/>
          <a:p>
            <a:r>
              <a:rPr lang="de-DE" dirty="0" smtClean="0"/>
              <a:t>MSDN Webcasts - die kostenlosen Online-Referate von Microsoft für Entwickler - MSDN Online Deutschland</a:t>
            </a:r>
            <a:br>
              <a:rPr lang="de-DE" dirty="0" smtClean="0"/>
            </a:br>
            <a:r>
              <a:rPr lang="de-DE" dirty="0" smtClean="0">
                <a:hlinkClick r:id="rId4"/>
              </a:rPr>
              <a:t>http://www.msdn-online.de/webcasts</a:t>
            </a:r>
            <a:r>
              <a:rPr lang="de-DE" dirty="0" smtClean="0"/>
              <a:t> </a:t>
            </a:r>
            <a:br>
              <a:rPr lang="de-DE" dirty="0" smtClean="0"/>
            </a:br>
            <a:endParaRPr lang="de-DE" dirty="0"/>
          </a:p>
        </p:txBody>
      </p:sp>
      <p:pic>
        <p:nvPicPr>
          <p:cNvPr id="5" name="Picture 2" descr="bedankt"/>
          <p:cNvPicPr>
            <a:picLocks noChangeAspect="1" noChangeArrowheads="1"/>
          </p:cNvPicPr>
          <p:nvPr/>
        </p:nvPicPr>
        <p:blipFill>
          <a:blip r:embed="rId5" cstate="print"/>
          <a:srcRect/>
          <a:stretch>
            <a:fillRect/>
          </a:stretch>
        </p:blipFill>
        <p:spPr bwMode="auto">
          <a:xfrm>
            <a:off x="1101366" y="1247856"/>
            <a:ext cx="1191778" cy="254218"/>
          </a:xfrm>
          <a:prstGeom prst="rect">
            <a:avLst/>
          </a:prstGeom>
          <a:noFill/>
        </p:spPr>
      </p:pic>
      <p:pic>
        <p:nvPicPr>
          <p:cNvPr id="6" name="Picture 3" descr="danke"/>
          <p:cNvPicPr>
            <a:picLocks noChangeAspect="1" noChangeArrowheads="1"/>
          </p:cNvPicPr>
          <p:nvPr/>
        </p:nvPicPr>
        <p:blipFill>
          <a:blip r:embed="rId6" cstate="print">
            <a:lum bright="-6000" contrast="18000"/>
          </a:blip>
          <a:srcRect/>
          <a:stretch>
            <a:fillRect/>
          </a:stretch>
        </p:blipFill>
        <p:spPr bwMode="auto">
          <a:xfrm>
            <a:off x="675131" y="524217"/>
            <a:ext cx="1022124" cy="281006"/>
          </a:xfrm>
          <a:prstGeom prst="rect">
            <a:avLst/>
          </a:prstGeom>
          <a:noFill/>
          <a:ln w="9525">
            <a:noFill/>
            <a:miter lim="800000"/>
            <a:headEnd/>
            <a:tailEnd/>
          </a:ln>
          <a:effectLst/>
        </p:spPr>
      </p:pic>
      <p:pic>
        <p:nvPicPr>
          <p:cNvPr id="7" name="Picture 4" descr="Gracias"/>
          <p:cNvPicPr>
            <a:picLocks noChangeAspect="1" noChangeArrowheads="1"/>
          </p:cNvPicPr>
          <p:nvPr/>
        </p:nvPicPr>
        <p:blipFill>
          <a:blip r:embed="rId7" cstate="print"/>
          <a:srcRect/>
          <a:stretch>
            <a:fillRect/>
          </a:stretch>
        </p:blipFill>
        <p:spPr bwMode="auto">
          <a:xfrm>
            <a:off x="7775723" y="1144909"/>
            <a:ext cx="952794" cy="230056"/>
          </a:xfrm>
          <a:prstGeom prst="rect">
            <a:avLst/>
          </a:prstGeom>
          <a:noFill/>
        </p:spPr>
      </p:pic>
      <p:pic>
        <p:nvPicPr>
          <p:cNvPr id="8" name="Picture 5" descr="Grazie"/>
          <p:cNvPicPr>
            <a:picLocks noChangeAspect="1" noChangeArrowheads="1"/>
          </p:cNvPicPr>
          <p:nvPr/>
        </p:nvPicPr>
        <p:blipFill>
          <a:blip r:embed="rId8" cstate="print"/>
          <a:srcRect/>
          <a:stretch>
            <a:fillRect/>
          </a:stretch>
        </p:blipFill>
        <p:spPr bwMode="auto">
          <a:xfrm>
            <a:off x="7162800" y="1766797"/>
            <a:ext cx="785766" cy="227956"/>
          </a:xfrm>
          <a:prstGeom prst="rect">
            <a:avLst/>
          </a:prstGeom>
          <a:noFill/>
        </p:spPr>
      </p:pic>
      <p:pic>
        <p:nvPicPr>
          <p:cNvPr id="9" name="Picture 6" descr="merci"/>
          <p:cNvPicPr>
            <a:picLocks noChangeAspect="1" noChangeArrowheads="1"/>
          </p:cNvPicPr>
          <p:nvPr/>
        </p:nvPicPr>
        <p:blipFill>
          <a:blip r:embed="rId9" cstate="print"/>
          <a:srcRect/>
          <a:stretch>
            <a:fillRect/>
          </a:stretch>
        </p:blipFill>
        <p:spPr bwMode="auto">
          <a:xfrm>
            <a:off x="5061221" y="726255"/>
            <a:ext cx="815704" cy="277328"/>
          </a:xfrm>
          <a:prstGeom prst="rect">
            <a:avLst/>
          </a:prstGeom>
          <a:noFill/>
        </p:spPr>
      </p:pic>
      <p:pic>
        <p:nvPicPr>
          <p:cNvPr id="10" name="Picture 7" descr="Obrigado"/>
          <p:cNvPicPr>
            <a:picLocks noChangeAspect="1" noChangeArrowheads="1"/>
          </p:cNvPicPr>
          <p:nvPr/>
        </p:nvPicPr>
        <p:blipFill>
          <a:blip r:embed="rId10" cstate="print"/>
          <a:srcRect/>
          <a:stretch>
            <a:fillRect/>
          </a:stretch>
        </p:blipFill>
        <p:spPr bwMode="auto">
          <a:xfrm>
            <a:off x="4945010" y="1733707"/>
            <a:ext cx="1055740" cy="261046"/>
          </a:xfrm>
          <a:prstGeom prst="rect">
            <a:avLst/>
          </a:prstGeom>
          <a:noFill/>
        </p:spPr>
      </p:pic>
      <p:pic>
        <p:nvPicPr>
          <p:cNvPr id="11" name="Picture 8" descr="Tak"/>
          <p:cNvPicPr>
            <a:picLocks noChangeAspect="1" noChangeArrowheads="1"/>
          </p:cNvPicPr>
          <p:nvPr/>
        </p:nvPicPr>
        <p:blipFill>
          <a:blip r:embed="rId11" cstate="print"/>
          <a:srcRect/>
          <a:stretch>
            <a:fillRect/>
          </a:stretch>
        </p:blipFill>
        <p:spPr bwMode="auto">
          <a:xfrm>
            <a:off x="6357606" y="1374965"/>
            <a:ext cx="562538" cy="204846"/>
          </a:xfrm>
          <a:prstGeom prst="rect">
            <a:avLst/>
          </a:prstGeom>
          <a:noFill/>
        </p:spPr>
      </p:pic>
      <p:pic>
        <p:nvPicPr>
          <p:cNvPr id="12" name="Picture 9"/>
          <p:cNvPicPr>
            <a:picLocks noChangeAspect="1" noChangeArrowheads="1"/>
          </p:cNvPicPr>
          <p:nvPr/>
        </p:nvPicPr>
        <p:blipFill>
          <a:blip r:embed="rId12">
            <a:lum bright="-6000" contrast="18000"/>
          </a:blip>
          <a:srcRect/>
          <a:stretch>
            <a:fillRect/>
          </a:stretch>
        </p:blipFill>
        <p:spPr bwMode="invGray">
          <a:xfrm>
            <a:off x="2552701" y="1400175"/>
            <a:ext cx="1984374" cy="594578"/>
          </a:xfrm>
          <a:prstGeom prst="rect">
            <a:avLst/>
          </a:prstGeom>
          <a:noFill/>
          <a:ln w="9525">
            <a:noFill/>
            <a:miter lim="800000"/>
            <a:headEnd/>
            <a:tailEnd/>
          </a:ln>
          <a:effectLst/>
        </p:spPr>
      </p:pic>
      <p:pic>
        <p:nvPicPr>
          <p:cNvPr id="13" name="Picture 10" descr="thanku2"/>
          <p:cNvPicPr>
            <a:picLocks noChangeAspect="1" noChangeArrowheads="1"/>
          </p:cNvPicPr>
          <p:nvPr/>
        </p:nvPicPr>
        <p:blipFill>
          <a:blip r:embed="rId13" cstate="print"/>
          <a:srcRect/>
          <a:stretch>
            <a:fillRect/>
          </a:stretch>
        </p:blipFill>
        <p:spPr bwMode="auto">
          <a:xfrm>
            <a:off x="3058603" y="663225"/>
            <a:ext cx="1065722" cy="340358"/>
          </a:xfrm>
          <a:prstGeom prst="rect">
            <a:avLst/>
          </a:prstGeom>
          <a:noFill/>
        </p:spPr>
      </p:pic>
      <p:pic>
        <p:nvPicPr>
          <p:cNvPr id="14" name="Picture 11" descr="thanku"/>
          <p:cNvPicPr>
            <a:picLocks noChangeAspect="1" noChangeArrowheads="1"/>
          </p:cNvPicPr>
          <p:nvPr/>
        </p:nvPicPr>
        <p:blipFill>
          <a:blip r:embed="rId14" cstate="print"/>
          <a:srcRect/>
          <a:stretch>
            <a:fillRect/>
          </a:stretch>
        </p:blipFill>
        <p:spPr bwMode="auto">
          <a:xfrm>
            <a:off x="6596025" y="428099"/>
            <a:ext cx="1179698" cy="377124"/>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p:val>
                                            <p:fltVal val="0.5"/>
                                          </p:val>
                                        </p:tav>
                                        <p:tav tm="100000">
                                          <p:val>
                                            <p:strVal val="#ppt_x"/>
                                          </p:val>
                                        </p:tav>
                                      </p:tavLst>
                                    </p:anim>
                                    <p:anim calcmode="lin" valueType="num">
                                      <p:cBhvr>
                                        <p:cTn id="10" dur="1000" fill="hold"/>
                                        <p:tgtEl>
                                          <p:spTgt spid="1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p:val>
                                            <p:fltVal val="0.5"/>
                                          </p:val>
                                        </p:tav>
                                        <p:tav tm="100000">
                                          <p:val>
                                            <p:strVal val="#ppt_x"/>
                                          </p:val>
                                        </p:tav>
                                      </p:tavLst>
                                    </p:anim>
                                    <p:anim calcmode="lin" valueType="num">
                                      <p:cBhvr>
                                        <p:cTn id="16" dur="10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p:val>
                                            <p:fltVal val="0.5"/>
                                          </p:val>
                                        </p:tav>
                                        <p:tav tm="100000">
                                          <p:val>
                                            <p:strVal val="#ppt_x"/>
                                          </p:val>
                                        </p:tav>
                                      </p:tavLst>
                                    </p:anim>
                                    <p:anim calcmode="lin" valueType="num">
                                      <p:cBhvr>
                                        <p:cTn id="22" dur="1000" fill="hold"/>
                                        <p:tgtEl>
                                          <p:spTgt spid="6"/>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p:val>
                                            <p:fltVal val="0.5"/>
                                          </p:val>
                                        </p:tav>
                                        <p:tav tm="100000">
                                          <p:val>
                                            <p:strVal val="#ppt_x"/>
                                          </p:val>
                                        </p:tav>
                                      </p:tavLst>
                                    </p:anim>
                                    <p:anim calcmode="lin" valueType="num">
                                      <p:cBhvr>
                                        <p:cTn id="28" dur="1000" fill="hold"/>
                                        <p:tgtEl>
                                          <p:spTgt spid="7"/>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90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p:val>
                                            <p:fltVal val="0.5"/>
                                          </p:val>
                                        </p:tav>
                                        <p:tav tm="100000">
                                          <p:val>
                                            <p:strVal val="#ppt_x"/>
                                          </p:val>
                                        </p:tav>
                                      </p:tavLst>
                                    </p:anim>
                                    <p:anim calcmode="lin" valueType="num">
                                      <p:cBhvr>
                                        <p:cTn id="34" dur="1000" fill="hold"/>
                                        <p:tgtEl>
                                          <p:spTgt spid="8"/>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110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p:val>
                                            <p:fltVal val="0.5"/>
                                          </p:val>
                                        </p:tav>
                                        <p:tav tm="100000">
                                          <p:val>
                                            <p:strVal val="#ppt_x"/>
                                          </p:val>
                                        </p:tav>
                                      </p:tavLst>
                                    </p:anim>
                                    <p:anim calcmode="lin" valueType="num">
                                      <p:cBhvr>
                                        <p:cTn id="40" dur="1000" fill="hold"/>
                                        <p:tgtEl>
                                          <p:spTgt spid="9"/>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5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p:val>
                                            <p:fltVal val="0.5"/>
                                          </p:val>
                                        </p:tav>
                                        <p:tav tm="100000">
                                          <p:val>
                                            <p:strVal val="#ppt_x"/>
                                          </p:val>
                                        </p:tav>
                                      </p:tavLst>
                                    </p:anim>
                                    <p:anim calcmode="lin" valueType="num">
                                      <p:cBhvr>
                                        <p:cTn id="46" dur="1000" fill="hold"/>
                                        <p:tgtEl>
                                          <p:spTgt spid="10"/>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7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ppt_x</p:attrName>
                                        </p:attrNameLst>
                                      </p:cBhvr>
                                      <p:tavLst>
                                        <p:tav tm="0">
                                          <p:val>
                                            <p:fltVal val="0.5"/>
                                          </p:val>
                                        </p:tav>
                                        <p:tav tm="100000">
                                          <p:val>
                                            <p:strVal val="#ppt_x"/>
                                          </p:val>
                                        </p:tav>
                                      </p:tavLst>
                                    </p:anim>
                                    <p:anim calcmode="lin" valueType="num">
                                      <p:cBhvr>
                                        <p:cTn id="52" dur="1000" fill="hold"/>
                                        <p:tgtEl>
                                          <p:spTgt spid="11"/>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20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ppt_x</p:attrName>
                                        </p:attrNameLst>
                                      </p:cBhvr>
                                      <p:tavLst>
                                        <p:tav tm="0">
                                          <p:val>
                                            <p:fltVal val="0.5"/>
                                          </p:val>
                                        </p:tav>
                                        <p:tav tm="100000">
                                          <p:val>
                                            <p:strVal val="#ppt_x"/>
                                          </p:val>
                                        </p:tav>
                                      </p:tavLst>
                                    </p:anim>
                                    <p:anim calcmode="lin" valueType="num">
                                      <p:cBhvr>
                                        <p:cTn id="58" dur="1000" fill="hold"/>
                                        <p:tgtEl>
                                          <p:spTgt spid="12"/>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2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ppt_x</p:attrName>
                                        </p:attrNameLst>
                                      </p:cBhvr>
                                      <p:tavLst>
                                        <p:tav tm="0">
                                          <p:val>
                                            <p:fltVal val="0.5"/>
                                          </p:val>
                                        </p:tav>
                                        <p:tav tm="100000">
                                          <p:val>
                                            <p:strVal val="#ppt_x"/>
                                          </p:val>
                                        </p:tav>
                                      </p:tavLst>
                                    </p:anim>
                                    <p:anim calcmode="lin" valueType="num">
                                      <p:cBhvr>
                                        <p:cTn id="64" dur="10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1"/>
          <p:cNvSpPr txBox="1">
            <a:spLocks/>
          </p:cNvSpPr>
          <p:nvPr/>
        </p:nvSpPr>
        <p:spPr>
          <a:xfrm>
            <a:off x="381000" y="228600"/>
            <a:ext cx="8393113" cy="646331"/>
          </a:xfrm>
          <a:prstGeom prst="rect">
            <a:avLst/>
          </a:prstGeom>
        </p:spPr>
        <p:txBody>
          <a:bodyPr/>
          <a:lstStyle/>
          <a:p>
            <a:pPr marL="0" marR="0" lvl="1" indent="0" algn="l" defTabSz="914400" rtl="0" eaLnBrk="0" fontAlgn="base" latinLnBrk="0" hangingPunct="0">
              <a:lnSpc>
                <a:spcPct val="90000"/>
              </a:lnSpc>
              <a:spcBef>
                <a:spcPct val="0"/>
              </a:spcBef>
              <a:spcAft>
                <a:spcPct val="0"/>
              </a:spcAft>
              <a:buClrTx/>
              <a:buSzTx/>
              <a:buFontTx/>
              <a:buNone/>
              <a:tabLst/>
              <a:defRPr/>
            </a:pPr>
            <a:r>
              <a:rPr kumimoji="0" lang="da-DK" sz="18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Franklin Gothic Medium" pitchFamily="34" charset="0"/>
              </a:rPr>
              <a:t>Nicht vergessen:</a:t>
            </a:r>
            <a:endParaRPr kumimoji="0" lang="de-DE" sz="1800" b="0" i="0" u="none" strike="noStrike" kern="0" cap="none" spc="0" normalizeH="0" baseline="0" noProof="0" dirty="0">
              <a:ln>
                <a:noFill/>
              </a:ln>
              <a:solidFill>
                <a:schemeClr val="tx2"/>
              </a:solidFill>
              <a:effectLst>
                <a:outerShdw blurRad="38100" dist="38100" dir="2700000" algn="tl">
                  <a:srgbClr val="000000"/>
                </a:outerShdw>
              </a:effectLst>
              <a:uLnTx/>
              <a:uFillTx/>
              <a:latin typeface="Franklin Gothic Medium" pitchFamily="34" charset="0"/>
            </a:endParaRPr>
          </a:p>
        </p:txBody>
      </p:sp>
      <p:sp>
        <p:nvSpPr>
          <p:cNvPr id="4" name="Inhaltsplatzhalter 2"/>
          <p:cNvSpPr txBox="1">
            <a:spLocks/>
          </p:cNvSpPr>
          <p:nvPr/>
        </p:nvSpPr>
        <p:spPr>
          <a:xfrm>
            <a:off x="466725" y="485775"/>
            <a:ext cx="8388350" cy="536575"/>
          </a:xfrm>
          <a:prstGeom prst="rect">
            <a:avLst/>
          </a:prstGeom>
        </p:spPr>
        <p:txBody>
          <a:bodyPr/>
          <a:lstStyle/>
          <a:p>
            <a:pPr marL="460375" marR="0" lvl="0" indent="-460375" algn="l" defTabSz="914400" rtl="0" eaLnBrk="0" fontAlgn="base" latinLnBrk="0" hangingPunct="0">
              <a:lnSpc>
                <a:spcPct val="90000"/>
              </a:lnSpc>
              <a:spcBef>
                <a:spcPct val="30000"/>
              </a:spcBef>
              <a:spcAft>
                <a:spcPct val="0"/>
              </a:spcAft>
              <a:buClr>
                <a:schemeClr val="tx2"/>
              </a:buClr>
              <a:buSzPct val="55000"/>
              <a:buFont typeface="Wingdings" pitchFamily="2" charset="2"/>
              <a:buBlip>
                <a:blip r:embed="rId3"/>
              </a:buBlip>
              <a:tabLst/>
              <a:defRPr/>
            </a:pPr>
            <a:r>
              <a:rPr kumimoji="0" lang="de-DE"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PPT Meta-Daten</a:t>
            </a:r>
          </a:p>
        </p:txBody>
      </p:sp>
      <p:pic>
        <p:nvPicPr>
          <p:cNvPr id="37891" name="Picture 3"/>
          <p:cNvPicPr>
            <a:picLocks noChangeAspect="1" noChangeArrowheads="1"/>
          </p:cNvPicPr>
          <p:nvPr/>
        </p:nvPicPr>
        <p:blipFill>
          <a:blip r:embed="rId4"/>
          <a:srcRect/>
          <a:stretch>
            <a:fillRect/>
          </a:stretch>
        </p:blipFill>
        <p:spPr bwMode="auto">
          <a:xfrm>
            <a:off x="1076325" y="725706"/>
            <a:ext cx="5321839" cy="1531719"/>
          </a:xfrm>
          <a:prstGeom prst="rect">
            <a:avLst/>
          </a:prstGeom>
          <a:noFill/>
          <a:ln w="12700" cap="flat" cmpd="sng">
            <a:noFill/>
            <a:prstDash val="solid"/>
            <a:miter lim="800000"/>
            <a:headEnd/>
            <a:tailEnd/>
          </a:ln>
          <a:effectLst/>
        </p:spPr>
      </p:pic>
      <p:sp>
        <p:nvSpPr>
          <p:cNvPr id="6" name="Inhaltsplatzhalter 2"/>
          <p:cNvSpPr txBox="1">
            <a:spLocks/>
          </p:cNvSpPr>
          <p:nvPr/>
        </p:nvSpPr>
        <p:spPr>
          <a:xfrm>
            <a:off x="533400" y="2257425"/>
            <a:ext cx="8388350" cy="536575"/>
          </a:xfrm>
          <a:prstGeom prst="rect">
            <a:avLst/>
          </a:prstGeom>
        </p:spPr>
        <p:txBody>
          <a:bodyPr/>
          <a:lstStyle/>
          <a:p>
            <a:pPr marL="460375" marR="0" lvl="0" indent="-460375" algn="l" defTabSz="914400" rtl="0" eaLnBrk="0" fontAlgn="base" latinLnBrk="0" hangingPunct="0">
              <a:lnSpc>
                <a:spcPct val="90000"/>
              </a:lnSpc>
              <a:spcBef>
                <a:spcPct val="30000"/>
              </a:spcBef>
              <a:spcAft>
                <a:spcPct val="0"/>
              </a:spcAft>
              <a:buClr>
                <a:schemeClr val="tx2"/>
              </a:buClr>
              <a:buSzPct val="55000"/>
              <a:buFont typeface="Wingdings" pitchFamily="2" charset="2"/>
              <a:buBlip>
                <a:blip r:embed="rId3"/>
              </a:buBlip>
              <a:tabLst/>
              <a:defRPr/>
            </a:pPr>
            <a:r>
              <a:rPr kumimoji="0" lang="de-DE"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Webcast-Meta-Daten</a:t>
            </a:r>
            <a:br>
              <a:rPr kumimoji="0" lang="de-DE"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br>
            <a:r>
              <a:rPr kumimoji="0" lang="de-DE"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(Siehe Word-Dokument)</a:t>
            </a:r>
          </a:p>
          <a:p>
            <a:pPr marL="460375" marR="0" lvl="0" indent="-460375" algn="l" defTabSz="914400" rtl="0" eaLnBrk="0" fontAlgn="base" latinLnBrk="0" hangingPunct="0">
              <a:lnSpc>
                <a:spcPct val="90000"/>
              </a:lnSpc>
              <a:spcBef>
                <a:spcPct val="30000"/>
              </a:spcBef>
              <a:spcAft>
                <a:spcPct val="0"/>
              </a:spcAft>
              <a:buClr>
                <a:schemeClr val="tx2"/>
              </a:buClr>
              <a:buSzPct val="55000"/>
              <a:buFont typeface="Wingdings" pitchFamily="2" charset="2"/>
              <a:buBlip>
                <a:blip r:embed="rId3"/>
              </a:buBlip>
              <a:tabLst/>
              <a:defRPr/>
            </a:pPr>
            <a:r>
              <a:rPr lang="de-DE" sz="1050" kern="0" dirty="0" smtClean="0">
                <a:effectLst>
                  <a:outerShdw blurRad="38100" dist="38100" dir="2700000" algn="tl">
                    <a:srgbClr val="000000"/>
                  </a:outerShdw>
                </a:effectLst>
                <a:latin typeface="+mn-lt"/>
              </a:rPr>
              <a:t>URLs auf MSDN Online sind, auch wenn der Content englischsprachig momentan ist, immer wie folgt anzugeben:</a:t>
            </a:r>
            <a:br>
              <a:rPr lang="de-DE" sz="1050" kern="0" dirty="0" smtClean="0">
                <a:effectLst>
                  <a:outerShdw blurRad="38100" dist="38100" dir="2700000" algn="tl">
                    <a:srgbClr val="000000"/>
                  </a:outerShdw>
                </a:effectLst>
                <a:latin typeface="+mn-lt"/>
              </a:rPr>
            </a:br>
            <a:r>
              <a:rPr lang="de-DE" sz="1050" kern="0" dirty="0" smtClean="0">
                <a:effectLst>
                  <a:outerShdw blurRad="38100" dist="38100" dir="2700000" algn="tl">
                    <a:srgbClr val="000000"/>
                  </a:outerShdw>
                </a:effectLst>
                <a:latin typeface="+mn-lt"/>
              </a:rPr>
              <a:t/>
            </a:r>
            <a:br>
              <a:rPr lang="de-DE" sz="1050" kern="0" dirty="0" smtClean="0">
                <a:effectLst>
                  <a:outerShdw blurRad="38100" dist="38100" dir="2700000" algn="tl">
                    <a:srgbClr val="000000"/>
                  </a:outerShdw>
                </a:effectLst>
                <a:latin typeface="+mn-lt"/>
              </a:rPr>
            </a:br>
            <a:r>
              <a:rPr lang="de-DE" sz="1050" kern="0" dirty="0" smtClean="0">
                <a:effectLst>
                  <a:outerShdw blurRad="38100" dist="38100" dir="2700000" algn="tl">
                    <a:srgbClr val="000000"/>
                  </a:outerShdw>
                </a:effectLst>
                <a:latin typeface="+mn-lt"/>
              </a:rPr>
              <a:t>	Aus</a:t>
            </a:r>
          </a:p>
          <a:p>
            <a:pPr marL="917575" lvl="1" indent="-460375">
              <a:lnSpc>
                <a:spcPct val="90000"/>
              </a:lnSpc>
              <a:spcBef>
                <a:spcPct val="30000"/>
              </a:spcBef>
              <a:buClr>
                <a:schemeClr val="tx2"/>
              </a:buClr>
              <a:buSzPct val="55000"/>
              <a:buFont typeface="Wingdings" pitchFamily="2" charset="2"/>
              <a:buBlip>
                <a:blip r:embed="rId3"/>
              </a:buBlip>
            </a:pPr>
            <a:r>
              <a:rPr kumimoji="0" lang="de-DE"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5"/>
              </a:rPr>
              <a:t>http://msdn2.microsoft.com/en-us/library/xaz.aspx</a:t>
            </a:r>
            <a:r>
              <a:rPr kumimoji="0" lang="de-DE"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r>
            <a:br>
              <a:rPr kumimoji="0" lang="de-DE"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br>
            <a:r>
              <a:rPr kumimoji="0" lang="de-DE"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wird</a:t>
            </a:r>
          </a:p>
          <a:p>
            <a:pPr marL="917575" lvl="1" indent="-460375">
              <a:lnSpc>
                <a:spcPct val="90000"/>
              </a:lnSpc>
              <a:spcBef>
                <a:spcPct val="30000"/>
              </a:spcBef>
              <a:buClr>
                <a:schemeClr val="tx2"/>
              </a:buClr>
              <a:buSzPct val="55000"/>
              <a:buFont typeface="Wingdings" pitchFamily="2" charset="2"/>
              <a:buBlip>
                <a:blip r:embed="rId3"/>
              </a:buBlip>
            </a:pPr>
            <a:r>
              <a:rPr lang="de-DE" sz="1050" kern="0" dirty="0">
                <a:effectLst>
                  <a:outerShdw blurRad="38100" dist="38100" dir="2700000" algn="tl">
                    <a:srgbClr val="000000"/>
                  </a:outerShdw>
                </a:effectLst>
                <a:hlinkClick r:id="rId6"/>
              </a:rPr>
              <a:t>http://</a:t>
            </a:r>
            <a:r>
              <a:rPr lang="de-DE" sz="1050" kern="0" dirty="0" smtClean="0">
                <a:effectLst>
                  <a:outerShdw blurRad="38100" dist="38100" dir="2700000" algn="tl">
                    <a:srgbClr val="000000"/>
                  </a:outerShdw>
                </a:effectLst>
                <a:hlinkClick r:id="rId6"/>
              </a:rPr>
              <a:t>msdn2.microsoft.com/</a:t>
            </a:r>
            <a:r>
              <a:rPr lang="de-DE" sz="1050" b="1" kern="0" dirty="0" smtClean="0">
                <a:effectLst>
                  <a:outerShdw blurRad="38100" dist="38100" dir="2700000" algn="tl">
                    <a:srgbClr val="000000"/>
                  </a:outerShdw>
                </a:effectLst>
                <a:hlinkClick r:id="rId6"/>
              </a:rPr>
              <a:t>de-de</a:t>
            </a:r>
            <a:r>
              <a:rPr lang="de-DE" sz="1050" kern="0" dirty="0" smtClean="0">
                <a:effectLst>
                  <a:outerShdw blurRad="38100" dist="38100" dir="2700000" algn="tl">
                    <a:srgbClr val="000000"/>
                  </a:outerShdw>
                </a:effectLst>
                <a:hlinkClick r:id="rId6"/>
              </a:rPr>
              <a:t>/library/xaz.aspx</a:t>
            </a:r>
            <a:r>
              <a:rPr lang="de-DE" sz="1050" kern="0" dirty="0" smtClean="0">
                <a:effectLst>
                  <a:outerShdw blurRad="38100" dist="38100" dir="2700000" algn="tl">
                    <a:srgbClr val="000000"/>
                  </a:outerShdw>
                </a:effectLst>
              </a:rPr>
              <a:t> </a:t>
            </a:r>
            <a:endParaRPr kumimoji="0" lang="de-DE"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a:lstStyle/>
          <a:p>
            <a:pPr eaLnBrk="1" hangingPunct="1">
              <a:defRPr/>
            </a:pPr>
            <a:r>
              <a:rPr lang="de-DE" smtClean="0"/>
              <a:t>Agenda</a:t>
            </a:r>
          </a:p>
        </p:txBody>
      </p:sp>
      <p:sp>
        <p:nvSpPr>
          <p:cNvPr id="752643" name="Rectangle 3"/>
          <p:cNvSpPr>
            <a:spLocks noGrp="1" noChangeArrowheads="1"/>
          </p:cNvSpPr>
          <p:nvPr>
            <p:ph type="body" idx="1"/>
          </p:nvPr>
        </p:nvSpPr>
        <p:spPr>
          <a:xfrm>
            <a:off x="381000" y="1416051"/>
            <a:ext cx="8388350" cy="4875568"/>
          </a:xfrm>
        </p:spPr>
        <p:txBody>
          <a:bodyPr>
            <a:normAutofit fontScale="62500" lnSpcReduction="20000"/>
          </a:bodyPr>
          <a:lstStyle/>
          <a:p>
            <a:pPr eaLnBrk="1" hangingPunct="1">
              <a:defRPr/>
            </a:pPr>
            <a:r>
              <a:rPr lang="da-DK" dirty="0" smtClean="0"/>
              <a:t>Installation von FoxPro-Anwendungen unter Vista</a:t>
            </a:r>
          </a:p>
          <a:p>
            <a:pPr lvl="1" eaLnBrk="1" hangingPunct="1">
              <a:defRPr/>
            </a:pPr>
            <a:r>
              <a:rPr lang="da-DK" dirty="0" smtClean="0"/>
              <a:t>Benutzerkontensteuerung</a:t>
            </a:r>
          </a:p>
          <a:p>
            <a:pPr lvl="1" eaLnBrk="1" hangingPunct="1">
              <a:defRPr/>
            </a:pPr>
            <a:r>
              <a:rPr lang="da-DK" dirty="0" smtClean="0"/>
              <a:t>Verzeichnis-Virtualisierung</a:t>
            </a:r>
          </a:p>
          <a:p>
            <a:pPr lvl="1" eaLnBrk="1" hangingPunct="1">
              <a:defRPr/>
            </a:pPr>
            <a:r>
              <a:rPr lang="da-DK" dirty="0" smtClean="0"/>
              <a:t>Manifestdateien</a:t>
            </a:r>
          </a:p>
          <a:p>
            <a:pPr lvl="1" eaLnBrk="1" hangingPunct="1">
              <a:defRPr/>
            </a:pPr>
            <a:r>
              <a:rPr lang="da-DK" dirty="0" smtClean="0"/>
              <a:t>Anwendungs-Versionsnummern</a:t>
            </a:r>
          </a:p>
          <a:p>
            <a:pPr lvl="1" eaLnBrk="1" hangingPunct="1">
              <a:defRPr/>
            </a:pPr>
            <a:r>
              <a:rPr lang="da-DK" dirty="0" smtClean="0"/>
              <a:t>FoxPro-Projekte für Vista einrichten</a:t>
            </a:r>
          </a:p>
          <a:p>
            <a:pPr eaLnBrk="1" hangingPunct="1">
              <a:defRPr/>
            </a:pPr>
            <a:r>
              <a:rPr lang="da-DK" dirty="0" smtClean="0"/>
              <a:t>Test auf Kompatibilitätsprobleme mit dem Application Compatibility </a:t>
            </a:r>
            <a:r>
              <a:rPr lang="da-DK" dirty="0" smtClean="0"/>
              <a:t>Toolkit</a:t>
            </a:r>
          </a:p>
          <a:p>
            <a:pPr eaLnBrk="1" hangingPunct="1">
              <a:defRPr/>
            </a:pPr>
            <a:r>
              <a:rPr lang="da-DK" dirty="0" smtClean="0"/>
              <a:t>Altanwendungen betreiben </a:t>
            </a:r>
            <a:endParaRPr lang="da-DK" dirty="0" smtClean="0"/>
          </a:p>
          <a:p>
            <a:pPr eaLnBrk="1" hangingPunct="1">
              <a:defRPr/>
            </a:pPr>
            <a:r>
              <a:rPr lang="da-DK" dirty="0" smtClean="0"/>
              <a:t>Vistakonforme Dialogfenster</a:t>
            </a:r>
          </a:p>
          <a:p>
            <a:pPr eaLnBrk="1" hangingPunct="1">
              <a:defRPr/>
            </a:pPr>
            <a:r>
              <a:rPr lang="da-DK" dirty="0" smtClean="0"/>
              <a:t>Sonstige bekannte Probleme</a:t>
            </a:r>
          </a:p>
          <a:p>
            <a:pPr eaLnBrk="1" hangingPunct="1">
              <a:defRPr/>
            </a:pPr>
            <a:endParaRPr lang="da-DK" dirty="0" smtClean="0"/>
          </a:p>
          <a:p>
            <a:pPr eaLnBrk="1" hangingPunct="1">
              <a:defRPr/>
            </a:pPr>
            <a:r>
              <a:rPr lang="da-DK" dirty="0" smtClean="0"/>
              <a:t>Zusammenfassung</a:t>
            </a:r>
          </a:p>
          <a:p>
            <a:pPr eaLnBrk="1" hangingPunct="1">
              <a:defRPr/>
            </a:pPr>
            <a:r>
              <a:rPr lang="da-DK" dirty="0" smtClean="0"/>
              <a:t>Weiterführende Informationen &amp; Links</a:t>
            </a:r>
          </a:p>
          <a:p>
            <a:pPr lvl="1" eaLnBrk="1" hangingPunct="1">
              <a:defRPr/>
            </a:pPr>
            <a:r>
              <a:rPr lang="da-DK" dirty="0" smtClean="0"/>
              <a:t>Informationen &amp; Links zum Thema</a:t>
            </a:r>
          </a:p>
          <a:p>
            <a:pPr lvl="1" eaLnBrk="1" hangingPunct="1">
              <a:defRPr/>
            </a:pPr>
            <a:r>
              <a:rPr lang="da-DK" dirty="0" smtClean="0"/>
              <a:t>Informationen zu MSDN Webcasts</a:t>
            </a:r>
            <a:endParaRPr lang="de-DE" dirty="0"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1421928"/>
          </a:xfrm>
        </p:spPr>
        <p:txBody>
          <a:bodyPr/>
          <a:lstStyle/>
          <a:p>
            <a:r>
              <a:rPr lang="de-DE" dirty="0" smtClean="0"/>
              <a:t>Installation von FoxPro-Anwendungen</a:t>
            </a:r>
            <a:endParaRPr lang="de-DE" dirty="0"/>
          </a:p>
        </p:txBody>
      </p:sp>
      <p:sp>
        <p:nvSpPr>
          <p:cNvPr id="3" name="Inhaltsplatzhalter 2"/>
          <p:cNvSpPr>
            <a:spLocks noGrp="1"/>
          </p:cNvSpPr>
          <p:nvPr>
            <p:ph idx="1"/>
          </p:nvPr>
        </p:nvSpPr>
        <p:spPr>
          <a:xfrm>
            <a:off x="381000" y="1416050"/>
            <a:ext cx="8388350" cy="4848272"/>
          </a:xfrm>
        </p:spPr>
        <p:txBody>
          <a:bodyPr>
            <a:normAutofit fontScale="62500" lnSpcReduction="20000"/>
          </a:bodyPr>
          <a:lstStyle/>
          <a:p>
            <a:pPr>
              <a:buNone/>
            </a:pPr>
            <a:r>
              <a:rPr lang="de-DE" dirty="0" smtClean="0"/>
              <a:t>Was ist unter Vista anders?</a:t>
            </a:r>
          </a:p>
          <a:p>
            <a:r>
              <a:rPr lang="de-DE" dirty="0" smtClean="0"/>
              <a:t>BenutzerkontenSteuerung </a:t>
            </a:r>
            <a:r>
              <a:rPr lang="de-DE" dirty="0" smtClean="0"/>
              <a:t>(</a:t>
            </a:r>
            <a:r>
              <a:rPr lang="de-DE" dirty="0" err="1" smtClean="0"/>
              <a:t>UserAccessControl</a:t>
            </a:r>
            <a:r>
              <a:rPr lang="de-DE" dirty="0" smtClean="0"/>
              <a:t>)</a:t>
            </a:r>
            <a:br>
              <a:rPr lang="de-DE" dirty="0" smtClean="0"/>
            </a:br>
            <a:endParaRPr lang="de-DE" dirty="0" smtClean="0"/>
          </a:p>
          <a:p>
            <a:r>
              <a:rPr lang="de-DE" dirty="0" smtClean="0"/>
              <a:t>Andere Sicherheitsrichtlinien</a:t>
            </a:r>
            <a:br>
              <a:rPr lang="de-DE" dirty="0" smtClean="0"/>
            </a:br>
            <a:endParaRPr lang="de-DE" dirty="0" smtClean="0"/>
          </a:p>
          <a:p>
            <a:r>
              <a:rPr lang="de-DE" dirty="0" smtClean="0"/>
              <a:t>Andere Berechtigungen in den Programmverzeichnissen und in der Benutzung der Registry</a:t>
            </a:r>
            <a:br>
              <a:rPr lang="de-DE" dirty="0" smtClean="0"/>
            </a:br>
            <a:endParaRPr lang="de-DE" dirty="0" smtClean="0"/>
          </a:p>
          <a:p>
            <a:r>
              <a:rPr lang="de-DE" dirty="0" smtClean="0"/>
              <a:t>Was passiert, wenn man „alte“ Anwendungen installiert? </a:t>
            </a:r>
            <a:r>
              <a:rPr lang="de-DE" dirty="0" smtClean="0">
                <a:sym typeface="Wingdings" pitchFamily="2" charset="2"/>
              </a:rPr>
              <a:t> </a:t>
            </a:r>
            <a:r>
              <a:rPr lang="de-DE" dirty="0" err="1" smtClean="0">
                <a:sym typeface="Wingdings" pitchFamily="2" charset="2"/>
              </a:rPr>
              <a:t>VerzeichnisVirtualisierung</a:t>
            </a:r>
            <a:r>
              <a:rPr lang="de-DE" dirty="0" smtClean="0">
                <a:sym typeface="Wingdings" pitchFamily="2" charset="2"/>
              </a:rPr>
              <a:t>, </a:t>
            </a:r>
            <a:br>
              <a:rPr lang="de-DE" dirty="0" smtClean="0">
                <a:sym typeface="Wingdings" pitchFamily="2" charset="2"/>
              </a:rPr>
            </a:br>
            <a:r>
              <a:rPr lang="de-DE" dirty="0" smtClean="0">
                <a:sym typeface="Wingdings" pitchFamily="2" charset="2"/>
              </a:rPr>
              <a:t>		     </a:t>
            </a:r>
            <a:r>
              <a:rPr lang="de-DE" dirty="0" err="1" smtClean="0">
                <a:sym typeface="Wingdings" pitchFamily="2" charset="2"/>
              </a:rPr>
              <a:t>RegistryVirtualsierung</a:t>
            </a:r>
            <a:r>
              <a:rPr lang="de-DE" dirty="0" smtClean="0">
                <a:sym typeface="Wingdings" pitchFamily="2" charset="2"/>
              </a:rPr>
              <a:t/>
            </a:r>
            <a:br>
              <a:rPr lang="de-DE" dirty="0" smtClean="0">
                <a:sym typeface="Wingdings" pitchFamily="2" charset="2"/>
              </a:rPr>
            </a:br>
            <a:r>
              <a:rPr lang="de-DE" dirty="0" smtClean="0">
                <a:sym typeface="Wingdings" pitchFamily="2" charset="2"/>
              </a:rPr>
              <a:t/>
            </a:r>
            <a:br>
              <a:rPr lang="de-DE" dirty="0" smtClean="0">
                <a:sym typeface="Wingdings" pitchFamily="2" charset="2"/>
              </a:rPr>
            </a:br>
            <a:r>
              <a:rPr lang="de-DE" dirty="0" smtClean="0">
                <a:sym typeface="Wingdings" pitchFamily="2" charset="2"/>
              </a:rPr>
              <a:t>Hierdurch werden insbesondere </a:t>
            </a:r>
            <a:r>
              <a:rPr lang="de-DE" dirty="0" err="1" smtClean="0">
                <a:sym typeface="Wingdings" pitchFamily="2" charset="2"/>
              </a:rPr>
              <a:t>Registryeinträge</a:t>
            </a:r>
            <a:r>
              <a:rPr lang="de-DE" dirty="0" smtClean="0">
                <a:sym typeface="Wingdings" pitchFamily="2" charset="2"/>
              </a:rPr>
              <a:t> nicht mehr gefunden!</a:t>
            </a:r>
            <a:br>
              <a:rPr lang="de-DE" dirty="0" smtClean="0">
                <a:sym typeface="Wingdings" pitchFamily="2" charset="2"/>
              </a:rPr>
            </a:br>
            <a:r>
              <a:rPr lang="en-US" i="1" dirty="0" smtClean="0"/>
              <a:t> </a:t>
            </a:r>
            <a:r>
              <a:rPr lang="en-US" sz="3100" i="1" dirty="0" smtClean="0"/>
              <a:t>HKEY_CURRENT_USER\Software\Classes\</a:t>
            </a:r>
            <a:r>
              <a:rPr lang="en-US" sz="3100" i="1" dirty="0" err="1" smtClean="0"/>
              <a:t>VirtualStore</a:t>
            </a:r>
            <a:r>
              <a:rPr lang="en-US" sz="3100" i="1" dirty="0" smtClean="0"/>
              <a:t>\MACHINE\SOFTWARE\&lt;Application Registry Keys</a:t>
            </a:r>
            <a:r>
              <a:rPr lang="en-US" sz="3100" i="1" dirty="0" smtClean="0"/>
              <a:t>&gt;</a:t>
            </a:r>
            <a:br>
              <a:rPr lang="en-US" sz="3100" i="1" dirty="0" smtClean="0"/>
            </a:br>
            <a:r>
              <a:rPr lang="de-DE" dirty="0" smtClean="0">
                <a:sym typeface="Wingdings" pitchFamily="2" charset="2"/>
              </a:rPr>
              <a:t/>
            </a:r>
            <a:br>
              <a:rPr lang="de-DE" dirty="0" smtClean="0">
                <a:sym typeface="Wingdings" pitchFamily="2" charset="2"/>
              </a:rPr>
            </a:br>
            <a:r>
              <a:rPr lang="de-DE" sz="3400" b="1" dirty="0" smtClean="0">
                <a:sym typeface="Wingdings" pitchFamily="2" charset="2"/>
              </a:rPr>
              <a:t> </a:t>
            </a:r>
            <a:r>
              <a:rPr lang="de-DE" sz="3400" b="1" dirty="0" err="1" smtClean="0">
                <a:sym typeface="Wingdings" pitchFamily="2" charset="2"/>
              </a:rPr>
              <a:t>Virtualisierung</a:t>
            </a:r>
            <a:r>
              <a:rPr lang="de-DE" sz="3400" b="1" dirty="0" smtClean="0">
                <a:sym typeface="Wingdings" pitchFamily="2" charset="2"/>
              </a:rPr>
              <a:t> sollte unbedingt vermieden werden!!!</a:t>
            </a:r>
            <a:endParaRPr lang="de-DE" b="1" dirty="0" smtClean="0"/>
          </a:p>
          <a:p>
            <a:endParaRPr lang="de-DE" dirty="0" smtClean="0"/>
          </a:p>
          <a:p>
            <a:endParaRPr lang="de-DE"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Installation von FoxPro-Anwendungen</a:t>
            </a:r>
            <a:endParaRPr lang="de-DE" dirty="0"/>
          </a:p>
        </p:txBody>
      </p:sp>
      <p:sp>
        <p:nvSpPr>
          <p:cNvPr id="3" name="Inhaltsplatzhalter 2"/>
          <p:cNvSpPr>
            <a:spLocks noGrp="1"/>
          </p:cNvSpPr>
          <p:nvPr>
            <p:ph idx="1"/>
          </p:nvPr>
        </p:nvSpPr>
        <p:spPr>
          <a:xfrm>
            <a:off x="381000" y="1416050"/>
            <a:ext cx="8388350" cy="5189113"/>
          </a:xfrm>
        </p:spPr>
        <p:txBody>
          <a:bodyPr/>
          <a:lstStyle/>
          <a:p>
            <a:r>
              <a:rPr lang="de-DE" dirty="0" smtClean="0"/>
              <a:t>Verzeichnisse in die man installieren kann:</a:t>
            </a:r>
          </a:p>
          <a:p>
            <a:pPr lvl="1"/>
            <a:r>
              <a:rPr lang="en-US" u="sng" dirty="0" err="1" smtClean="0"/>
              <a:t>Programmverzeichnis</a:t>
            </a:r>
            <a:r>
              <a:rPr lang="en-US" u="sng" dirty="0" smtClean="0"/>
              <a:t> </a:t>
            </a:r>
            <a:br>
              <a:rPr lang="en-US" u="sng" dirty="0" smtClean="0"/>
            </a:br>
            <a:r>
              <a:rPr lang="en-US" u="sng" dirty="0" smtClean="0"/>
              <a:t>C:\Program Files\</a:t>
            </a:r>
            <a:r>
              <a:rPr lang="en-US" u="sng" dirty="0" err="1" smtClean="0"/>
              <a:t>MyFoxProApp</a:t>
            </a:r>
            <a:endParaRPr lang="en-US" u="sng" dirty="0" smtClean="0"/>
          </a:p>
          <a:p>
            <a:pPr lvl="1"/>
            <a:r>
              <a:rPr lang="en-US" u="sng" dirty="0" err="1" smtClean="0"/>
              <a:t>Anwendungsdaten</a:t>
            </a:r>
            <a:r>
              <a:rPr lang="en-US" u="sng" dirty="0" smtClean="0"/>
              <a:t>: </a:t>
            </a:r>
            <a:br>
              <a:rPr lang="en-US" u="sng" dirty="0" smtClean="0"/>
            </a:br>
            <a:r>
              <a:rPr lang="en-US" u="sng" dirty="0" smtClean="0"/>
              <a:t>C:\Documents and Settings\All Users\Application Data\</a:t>
            </a:r>
            <a:r>
              <a:rPr lang="en-US" u="sng" dirty="0" err="1" smtClean="0"/>
              <a:t>MyFoxProAppData</a:t>
            </a:r>
            <a:r>
              <a:rPr lang="en-US" dirty="0" smtClean="0"/>
              <a:t/>
            </a:r>
            <a:br>
              <a:rPr lang="en-US" dirty="0" smtClean="0"/>
            </a:br>
            <a:endParaRPr lang="en-US" dirty="0" smtClean="0"/>
          </a:p>
          <a:p>
            <a:pPr lvl="1"/>
            <a:r>
              <a:rPr lang="en-US" dirty="0" err="1" smtClean="0"/>
              <a:t>Achtung</a:t>
            </a:r>
            <a:r>
              <a:rPr lang="en-US" dirty="0" smtClean="0"/>
              <a:t>: Die Installation muss </a:t>
            </a:r>
            <a:r>
              <a:rPr lang="en-US" dirty="0" err="1" smtClean="0"/>
              <a:t>üblicherweise</a:t>
            </a:r>
            <a:r>
              <a:rPr lang="en-US" dirty="0" smtClean="0"/>
              <a:t> </a:t>
            </a:r>
            <a:r>
              <a:rPr lang="en-US" dirty="0" err="1" smtClean="0"/>
              <a:t>als</a:t>
            </a:r>
            <a:r>
              <a:rPr lang="en-US" dirty="0" smtClean="0"/>
              <a:t> Administrator </a:t>
            </a:r>
            <a:r>
              <a:rPr lang="en-US" dirty="0" err="1" smtClean="0"/>
              <a:t>durchgeführt</a:t>
            </a:r>
            <a:r>
              <a:rPr lang="en-US" dirty="0" smtClean="0"/>
              <a:t> </a:t>
            </a:r>
            <a:r>
              <a:rPr lang="en-US" dirty="0" err="1" smtClean="0"/>
              <a:t>werden</a:t>
            </a:r>
            <a:r>
              <a:rPr lang="en-US" dirty="0" smtClean="0"/>
              <a:t>. </a:t>
            </a:r>
            <a:r>
              <a:rPr lang="en-US" dirty="0" err="1" smtClean="0"/>
              <a:t>Programme</a:t>
            </a:r>
            <a:r>
              <a:rPr lang="en-US" dirty="0" smtClean="0"/>
              <a:t>, die Setup </a:t>
            </a:r>
            <a:r>
              <a:rPr lang="en-US" dirty="0" err="1" smtClean="0"/>
              <a:t>oder</a:t>
            </a:r>
            <a:r>
              <a:rPr lang="en-US" dirty="0" smtClean="0"/>
              <a:t> Install </a:t>
            </a:r>
            <a:r>
              <a:rPr lang="en-US" dirty="0" err="1" smtClean="0"/>
              <a:t>o.ä</a:t>
            </a:r>
            <a:r>
              <a:rPr lang="en-US" dirty="0" smtClean="0"/>
              <a:t>. </a:t>
            </a:r>
            <a:r>
              <a:rPr lang="en-US" dirty="0" err="1" smtClean="0"/>
              <a:t>Heißen</a:t>
            </a:r>
            <a:r>
              <a:rPr lang="en-US" dirty="0" smtClean="0"/>
              <a:t> </a:t>
            </a:r>
            <a:r>
              <a:rPr lang="en-US" dirty="0" err="1" smtClean="0"/>
              <a:t>werden</a:t>
            </a:r>
            <a:r>
              <a:rPr lang="en-US" dirty="0" smtClean="0"/>
              <a:t> </a:t>
            </a:r>
            <a:r>
              <a:rPr lang="en-US" dirty="0" err="1" smtClean="0"/>
              <a:t>vom</a:t>
            </a:r>
            <a:r>
              <a:rPr lang="en-US" dirty="0" smtClean="0"/>
              <a:t> OS </a:t>
            </a:r>
            <a:r>
              <a:rPr lang="en-US" dirty="0" err="1" smtClean="0"/>
              <a:t>automatisch</a:t>
            </a:r>
            <a:r>
              <a:rPr lang="en-US" dirty="0" smtClean="0"/>
              <a:t> </a:t>
            </a:r>
            <a:r>
              <a:rPr lang="en-US" dirty="0" err="1" smtClean="0"/>
              <a:t>als</a:t>
            </a:r>
            <a:r>
              <a:rPr lang="en-US" dirty="0" smtClean="0"/>
              <a:t> Administrator </a:t>
            </a:r>
            <a:r>
              <a:rPr lang="en-US" dirty="0" err="1" smtClean="0"/>
              <a:t>gestartet</a:t>
            </a:r>
            <a:r>
              <a:rPr lang="en-US" dirty="0" smtClean="0"/>
              <a:t>!!</a:t>
            </a:r>
            <a:br>
              <a:rPr lang="en-US" dirty="0" smtClean="0"/>
            </a:br>
            <a:endParaRPr lang="de-DE"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1421928"/>
          </a:xfrm>
        </p:spPr>
        <p:txBody>
          <a:bodyPr/>
          <a:lstStyle/>
          <a:p>
            <a:r>
              <a:rPr lang="de-DE" dirty="0" smtClean="0"/>
              <a:t>FoxPro-Anwendungen und Manifest-Dateien</a:t>
            </a:r>
            <a:endParaRPr lang="de-DE" dirty="0"/>
          </a:p>
        </p:txBody>
      </p:sp>
      <p:sp>
        <p:nvSpPr>
          <p:cNvPr id="3" name="Inhaltsplatzhalter 2"/>
          <p:cNvSpPr>
            <a:spLocks noGrp="1"/>
          </p:cNvSpPr>
          <p:nvPr>
            <p:ph idx="1"/>
          </p:nvPr>
        </p:nvSpPr>
        <p:spPr>
          <a:xfrm>
            <a:off x="258168" y="1416050"/>
            <a:ext cx="8763000" cy="4766386"/>
          </a:xfrm>
        </p:spPr>
        <p:txBody>
          <a:bodyPr>
            <a:normAutofit fontScale="62500" lnSpcReduction="20000"/>
          </a:bodyPr>
          <a:lstStyle/>
          <a:p>
            <a:r>
              <a:rPr lang="de-DE" dirty="0" smtClean="0"/>
              <a:t>Moderne Anwendungen werden von Windows über ihre Manifest-Dateien quasi eingestuft und beurteilt</a:t>
            </a:r>
            <a:br>
              <a:rPr lang="de-DE" dirty="0" smtClean="0"/>
            </a:br>
            <a:endParaRPr lang="de-DE" dirty="0" smtClean="0"/>
          </a:p>
          <a:p>
            <a:r>
              <a:rPr lang="de-DE" dirty="0" smtClean="0"/>
              <a:t>Manifest-Dateien sind XML-Dateien</a:t>
            </a:r>
            <a:br>
              <a:rPr lang="de-DE" dirty="0" smtClean="0"/>
            </a:br>
            <a:endParaRPr lang="de-DE" dirty="0" smtClean="0"/>
          </a:p>
          <a:p>
            <a:r>
              <a:rPr lang="de-DE" dirty="0" smtClean="0"/>
              <a:t>Beinhalten Metadaten zur Anwendung</a:t>
            </a:r>
            <a:br>
              <a:rPr lang="de-DE" dirty="0" smtClean="0"/>
            </a:br>
            <a:endParaRPr lang="de-DE" dirty="0" smtClean="0"/>
          </a:p>
          <a:p>
            <a:r>
              <a:rPr lang="de-DE" dirty="0" smtClean="0"/>
              <a:t>Auch FoxPro-Anwendungen haben eine Manifest-Datei </a:t>
            </a:r>
            <a:r>
              <a:rPr lang="de-DE" dirty="0" smtClean="0">
                <a:sym typeface="Wingdings" pitchFamily="2" charset="2"/>
              </a:rPr>
              <a:t> siehe Demo.exe</a:t>
            </a:r>
            <a:br>
              <a:rPr lang="de-DE" dirty="0" smtClean="0">
                <a:sym typeface="Wingdings" pitchFamily="2" charset="2"/>
              </a:rPr>
            </a:br>
            <a:endParaRPr lang="de-DE" dirty="0" smtClean="0">
              <a:sym typeface="Wingdings" pitchFamily="2" charset="2"/>
            </a:endParaRPr>
          </a:p>
          <a:p>
            <a:r>
              <a:rPr lang="de-DE" dirty="0" smtClean="0">
                <a:sym typeface="Wingdings" pitchFamily="2" charset="2"/>
              </a:rPr>
              <a:t>Unter XP werden im Manifest diverse Abhängigkeiten definiert z.B. welche Windows Common Controls genutzt werden</a:t>
            </a:r>
            <a:br>
              <a:rPr lang="de-DE" dirty="0" smtClean="0">
                <a:sym typeface="Wingdings" pitchFamily="2" charset="2"/>
              </a:rPr>
            </a:br>
            <a:endParaRPr lang="de-DE" dirty="0" smtClean="0">
              <a:sym typeface="Wingdings" pitchFamily="2" charset="2"/>
            </a:endParaRPr>
          </a:p>
          <a:p>
            <a:r>
              <a:rPr lang="de-DE" dirty="0" smtClean="0">
                <a:sym typeface="Wingdings" pitchFamily="2" charset="2"/>
              </a:rPr>
              <a:t>Unter Vista legt das Manifest auch die Security Anforderungen fest:</a:t>
            </a:r>
          </a:p>
          <a:p>
            <a:pPr lvl="1"/>
            <a:r>
              <a:rPr lang="de-DE" dirty="0" smtClean="0">
                <a:sym typeface="Wingdings" pitchFamily="2" charset="2"/>
              </a:rPr>
              <a:t>Wenn die Eigenschaft </a:t>
            </a:r>
            <a:r>
              <a:rPr lang="de-DE" dirty="0" err="1" smtClean="0"/>
              <a:t>requestedExecutionLevel</a:t>
            </a:r>
            <a:r>
              <a:rPr lang="de-DE" dirty="0" smtClean="0"/>
              <a:t> nicht definiert ist, wird die Registry und Datei-</a:t>
            </a:r>
            <a:r>
              <a:rPr lang="de-DE" dirty="0" err="1" smtClean="0"/>
              <a:t>Virtualisierung</a:t>
            </a:r>
            <a:r>
              <a:rPr lang="de-DE" dirty="0" smtClean="0"/>
              <a:t>  aktiviert!!</a:t>
            </a:r>
            <a:br>
              <a:rPr lang="de-DE" dirty="0" smtClean="0"/>
            </a:br>
            <a:r>
              <a:rPr lang="de-DE" dirty="0" smtClean="0"/>
              <a:t/>
            </a:r>
            <a:br>
              <a:rPr lang="de-DE" dirty="0" smtClean="0"/>
            </a:br>
            <a:r>
              <a:rPr lang="de-DE" sz="2600" i="1" dirty="0" smtClean="0"/>
              <a:t>C:\Users\&lt;</a:t>
            </a:r>
            <a:r>
              <a:rPr lang="de-DE" sz="2600" i="1" dirty="0" err="1" smtClean="0"/>
              <a:t>username</a:t>
            </a:r>
            <a:r>
              <a:rPr lang="de-DE" sz="2600" i="1" dirty="0" smtClean="0"/>
              <a:t>&gt;\</a:t>
            </a:r>
            <a:r>
              <a:rPr lang="de-DE" sz="2600" i="1" dirty="0" err="1" smtClean="0"/>
              <a:t>AppData</a:t>
            </a:r>
            <a:r>
              <a:rPr lang="de-DE" sz="2600" i="1" dirty="0" smtClean="0"/>
              <a:t>\</a:t>
            </a:r>
            <a:r>
              <a:rPr lang="de-DE" sz="2600" i="1" dirty="0" err="1" smtClean="0"/>
              <a:t>Local</a:t>
            </a:r>
            <a:r>
              <a:rPr lang="de-DE" sz="2600" i="1" dirty="0" smtClean="0"/>
              <a:t>\</a:t>
            </a:r>
            <a:r>
              <a:rPr lang="de-DE" sz="2600" i="1" dirty="0" err="1" smtClean="0"/>
              <a:t>VirtualStore</a:t>
            </a:r>
            <a:r>
              <a:rPr lang="de-DE" sz="2600" i="1" dirty="0" smtClean="0"/>
              <a:t>\Program Files</a:t>
            </a:r>
            <a:br>
              <a:rPr lang="de-DE" sz="2600" i="1" dirty="0" smtClean="0"/>
            </a:br>
            <a:r>
              <a:rPr lang="en-US" sz="2600" i="1" dirty="0" smtClean="0"/>
              <a:t>HKEY_LOCAL_MACHINE\Software to HKEY_CURRENT_USER\Software\Classes\</a:t>
            </a:r>
            <a:r>
              <a:rPr lang="en-US" sz="2600" i="1" dirty="0" err="1" smtClean="0"/>
              <a:t>VirtualStore</a:t>
            </a:r>
            <a:r>
              <a:rPr lang="en-US" sz="2600" i="1" dirty="0" smtClean="0"/>
              <a:t>\MACHINE\SOFTWARE\&lt;Application Registry Keys&gt;</a:t>
            </a:r>
            <a:endParaRPr lang="de-DE" i="1"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93113" cy="1421928"/>
          </a:xfrm>
        </p:spPr>
        <p:txBody>
          <a:bodyPr/>
          <a:lstStyle/>
          <a:p>
            <a:r>
              <a:rPr lang="de-DE" dirty="0" smtClean="0"/>
              <a:t>FoxPro-Anwendungen und Manifest-Dateien</a:t>
            </a:r>
            <a:endParaRPr lang="de-DE" dirty="0"/>
          </a:p>
        </p:txBody>
      </p:sp>
      <p:sp>
        <p:nvSpPr>
          <p:cNvPr id="3" name="Inhaltsplatzhalter 2"/>
          <p:cNvSpPr>
            <a:spLocks noGrp="1"/>
          </p:cNvSpPr>
          <p:nvPr>
            <p:ph idx="1"/>
          </p:nvPr>
        </p:nvSpPr>
        <p:spPr>
          <a:xfrm>
            <a:off x="381000" y="1416050"/>
            <a:ext cx="8388350" cy="1846659"/>
          </a:xfrm>
        </p:spPr>
        <p:txBody>
          <a:bodyPr/>
          <a:lstStyle/>
          <a:p>
            <a:r>
              <a:rPr lang="de-DE" sz="2000" dirty="0" smtClean="0"/>
              <a:t>Welche Anwendungen die </a:t>
            </a:r>
            <a:r>
              <a:rPr lang="de-DE" sz="2000" dirty="0" err="1" smtClean="0"/>
              <a:t>Virtualisierung</a:t>
            </a:r>
            <a:r>
              <a:rPr lang="de-DE" sz="2000" dirty="0" smtClean="0"/>
              <a:t> verwenden, kann man im Taskmanager unter den Prozessen sehen (Spaltenanzeige f. </a:t>
            </a:r>
            <a:r>
              <a:rPr lang="de-DE" sz="2000" dirty="0" err="1" smtClean="0"/>
              <a:t>Virtualisierung</a:t>
            </a:r>
            <a:r>
              <a:rPr lang="de-DE" sz="2000" dirty="0" smtClean="0"/>
              <a:t> aktivieren)</a:t>
            </a:r>
            <a:br>
              <a:rPr lang="de-DE" sz="2000" dirty="0" smtClean="0"/>
            </a:br>
            <a:endParaRPr lang="de-DE" sz="2000" dirty="0" smtClean="0"/>
          </a:p>
          <a:p>
            <a:r>
              <a:rPr lang="de-DE" sz="2000" dirty="0" smtClean="0"/>
              <a:t>Wie Windows mit Anwendungen umgeht kann man in den Sicherheitsrichtlinien einstellen. </a:t>
            </a:r>
            <a:r>
              <a:rPr lang="de-DE" sz="2000" dirty="0" smtClean="0">
                <a:hlinkClick r:id="rId2" action="ppaction://hlinkfile"/>
              </a:rPr>
              <a:t>UAC</a:t>
            </a:r>
            <a:endParaRPr lang="de-DE" sz="2000" dirty="0"/>
          </a:p>
        </p:txBody>
      </p:sp>
      <p:pic>
        <p:nvPicPr>
          <p:cNvPr id="1026" name="Picture 2"/>
          <p:cNvPicPr>
            <a:picLocks noChangeAspect="1" noChangeArrowheads="1"/>
          </p:cNvPicPr>
          <p:nvPr/>
        </p:nvPicPr>
        <p:blipFill>
          <a:blip r:embed="rId3"/>
          <a:srcRect/>
          <a:stretch>
            <a:fillRect/>
          </a:stretch>
        </p:blipFill>
        <p:spPr bwMode="auto">
          <a:xfrm>
            <a:off x="5820180" y="3281439"/>
            <a:ext cx="3158653" cy="349468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Verzeichnis </a:t>
            </a:r>
            <a:r>
              <a:rPr lang="de-DE" dirty="0" err="1" smtClean="0"/>
              <a:t>Virtualisierung</a:t>
            </a:r>
            <a:endParaRPr lang="de-DE" dirty="0"/>
          </a:p>
        </p:txBody>
      </p:sp>
      <p:sp>
        <p:nvSpPr>
          <p:cNvPr id="3" name="Inhaltsplatzhalter 2"/>
          <p:cNvSpPr>
            <a:spLocks noGrp="1"/>
          </p:cNvSpPr>
          <p:nvPr>
            <p:ph idx="1"/>
          </p:nvPr>
        </p:nvSpPr>
        <p:spPr>
          <a:xfrm>
            <a:off x="381000" y="1416050"/>
            <a:ext cx="8388350" cy="1089529"/>
          </a:xfrm>
        </p:spPr>
        <p:txBody>
          <a:bodyPr/>
          <a:lstStyle/>
          <a:p>
            <a:r>
              <a:rPr lang="de-DE" sz="2400" dirty="0" smtClean="0"/>
              <a:t>Ob die </a:t>
            </a:r>
            <a:r>
              <a:rPr lang="de-DE" sz="2400" dirty="0" err="1" smtClean="0"/>
              <a:t>Virtualisierung</a:t>
            </a:r>
            <a:r>
              <a:rPr lang="de-DE" sz="2400" dirty="0" smtClean="0"/>
              <a:t> bei der eigenen Anwendung greift, kann man auch testen indem man diese Funktionalität abschaltet:</a:t>
            </a:r>
            <a:endParaRPr lang="de-DE" sz="2400" dirty="0"/>
          </a:p>
        </p:txBody>
      </p:sp>
      <p:pic>
        <p:nvPicPr>
          <p:cNvPr id="2050" name="Picture 2"/>
          <p:cNvPicPr>
            <a:picLocks noChangeAspect="1" noChangeArrowheads="1"/>
          </p:cNvPicPr>
          <p:nvPr/>
        </p:nvPicPr>
        <p:blipFill>
          <a:blip r:embed="rId2"/>
          <a:srcRect/>
          <a:stretch>
            <a:fillRect/>
          </a:stretch>
        </p:blipFill>
        <p:spPr bwMode="auto">
          <a:xfrm>
            <a:off x="507408" y="3891491"/>
            <a:ext cx="8266705" cy="1792304"/>
          </a:xfrm>
          <a:prstGeom prst="rect">
            <a:avLst/>
          </a:prstGeom>
          <a:noFill/>
          <a:ln w="9525">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Verzeichnis </a:t>
            </a:r>
            <a:r>
              <a:rPr lang="de-DE" dirty="0" err="1" smtClean="0"/>
              <a:t>Virtualisierung</a:t>
            </a:r>
            <a:endParaRPr lang="de-DE" dirty="0"/>
          </a:p>
        </p:txBody>
      </p:sp>
      <p:sp>
        <p:nvSpPr>
          <p:cNvPr id="3" name="Inhaltsplatzhalter 2"/>
          <p:cNvSpPr>
            <a:spLocks noGrp="1"/>
          </p:cNvSpPr>
          <p:nvPr>
            <p:ph idx="1"/>
          </p:nvPr>
        </p:nvSpPr>
        <p:spPr>
          <a:xfrm>
            <a:off x="381000" y="1416050"/>
            <a:ext cx="8388350" cy="1865126"/>
          </a:xfrm>
        </p:spPr>
        <p:txBody>
          <a:bodyPr/>
          <a:lstStyle/>
          <a:p>
            <a:r>
              <a:rPr lang="de-DE" dirty="0" smtClean="0"/>
              <a:t>Achtung: </a:t>
            </a:r>
            <a:br>
              <a:rPr lang="de-DE" dirty="0" smtClean="0"/>
            </a:br>
            <a:r>
              <a:rPr lang="de-DE" dirty="0" smtClean="0"/>
              <a:t>bei Änderungen an den Richtlinien muss man sich erneut anmelden bevor sie wirksam werden!</a:t>
            </a:r>
          </a:p>
        </p:txBody>
      </p:sp>
    </p:spTree>
  </p:cSld>
  <p:clrMapOvr>
    <a:masterClrMapping/>
  </p:clrMapOvr>
  <p:transition/>
</p:sld>
</file>

<file path=ppt/theme/theme1.xml><?xml version="1.0" encoding="utf-8"?>
<a:theme xmlns:a="http://schemas.openxmlformats.org/drawingml/2006/main" name="Webcast Template - MSDN FY04">
  <a:themeElements>
    <a:clrScheme name="Webcast Template - MSDN FY04 1">
      <a:dk1>
        <a:srgbClr val="000000"/>
      </a:dk1>
      <a:lt1>
        <a:srgbClr val="FFFFFF"/>
      </a:lt1>
      <a:dk2>
        <a:srgbClr val="00478E"/>
      </a:dk2>
      <a:lt2>
        <a:srgbClr val="FFDD4F"/>
      </a:lt2>
      <a:accent1>
        <a:srgbClr val="FCEB98"/>
      </a:accent1>
      <a:accent2>
        <a:srgbClr val="EB7C35"/>
      </a:accent2>
      <a:accent3>
        <a:srgbClr val="AAB1C6"/>
      </a:accent3>
      <a:accent4>
        <a:srgbClr val="DADADA"/>
      </a:accent4>
      <a:accent5>
        <a:srgbClr val="FDF3CA"/>
      </a:accent5>
      <a:accent6>
        <a:srgbClr val="D5702F"/>
      </a:accent6>
      <a:hlink>
        <a:srgbClr val="74C35F"/>
      </a:hlink>
      <a:folHlink>
        <a:srgbClr val="6294CD"/>
      </a:folHlink>
    </a:clrScheme>
    <a:fontScheme name="Webcast Template - MSDN FY04">
      <a:majorFont>
        <a:latin typeface="Franklin Gothic Medium"/>
        <a:ea typeface=""/>
        <a:cs typeface=""/>
      </a:majorFont>
      <a:minorFont>
        <a:latin typeface="Franklin Gothic 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Webcast Template - MSDN FY04 1">
        <a:dk1>
          <a:srgbClr val="000000"/>
        </a:dk1>
        <a:lt1>
          <a:srgbClr val="FFFFFF"/>
        </a:lt1>
        <a:dk2>
          <a:srgbClr val="00478E"/>
        </a:dk2>
        <a:lt2>
          <a:srgbClr val="FFDD4F"/>
        </a:lt2>
        <a:accent1>
          <a:srgbClr val="FCEB98"/>
        </a:accent1>
        <a:accent2>
          <a:srgbClr val="EB7C35"/>
        </a:accent2>
        <a:accent3>
          <a:srgbClr val="AAB1C6"/>
        </a:accent3>
        <a:accent4>
          <a:srgbClr val="DADADA"/>
        </a:accent4>
        <a:accent5>
          <a:srgbClr val="FDF3CA"/>
        </a:accent5>
        <a:accent6>
          <a:srgbClr val="D5702F"/>
        </a:accent6>
        <a:hlink>
          <a:srgbClr val="74C35F"/>
        </a:hlink>
        <a:folHlink>
          <a:srgbClr val="6294C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515</Words>
  <Application>Microsoft PowerPoint</Application>
  <PresentationFormat>Bildschirmpräsentation (4:3)</PresentationFormat>
  <Paragraphs>144</Paragraphs>
  <Slides>27</Slides>
  <Notes>8</Notes>
  <HiddenSlides>1</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Webcast Template - MSDN FY04</vt:lpstr>
      <vt:lpstr>MSDN Webcast   Visual FoxPro Anwendungen unter Vista betreiben Hinweise für Administratoren und Entwickler</vt:lpstr>
      <vt:lpstr>Über: Michael Niethammer</vt:lpstr>
      <vt:lpstr>Agenda</vt:lpstr>
      <vt:lpstr>Installation von FoxPro-Anwendungen</vt:lpstr>
      <vt:lpstr>Installation von FoxPro-Anwendungen</vt:lpstr>
      <vt:lpstr>FoxPro-Anwendungen und Manifest-Dateien</vt:lpstr>
      <vt:lpstr>FoxPro-Anwendungen und Manifest-Dateien</vt:lpstr>
      <vt:lpstr>Verzeichnis Virtualisierung</vt:lpstr>
      <vt:lpstr>Verzeichnis Virtualisierung</vt:lpstr>
      <vt:lpstr>Verzeichnis Virtualisierung</vt:lpstr>
      <vt:lpstr>Eigene Anwendungen prüfen</vt:lpstr>
      <vt:lpstr>Manifestdatei </vt:lpstr>
      <vt:lpstr>Manifestdatei</vt:lpstr>
      <vt:lpstr>Manifestdatei - Versionsnummern</vt:lpstr>
      <vt:lpstr>FoxPro-Projekte für Vista einrichten</vt:lpstr>
      <vt:lpstr>Test auf Kompatibilitätsprobleme mit dem Application Compatibility Toolkit</vt:lpstr>
      <vt:lpstr>Altanwendungen betreiben</vt:lpstr>
      <vt:lpstr>FoxPro Dialoge Vista-konform machen</vt:lpstr>
      <vt:lpstr>FoxPro Dialoge Vista-konform machen</vt:lpstr>
      <vt:lpstr>FoxPro Dialoge Vista-konform machen</vt:lpstr>
      <vt:lpstr>Sonstige bekannte Probleme</vt:lpstr>
      <vt:lpstr>Zusammenfassung</vt:lpstr>
      <vt:lpstr>Informationen &amp; Links zum Thema</vt:lpstr>
      <vt:lpstr>Folie 24</vt:lpstr>
      <vt:lpstr>Informationen zu MSDN Webcasts</vt:lpstr>
      <vt:lpstr>Folie 26</vt:lpstr>
      <vt:lpstr>Folie 27</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FoxPro Anwendungen unter Vista betreiben</dc:title>
  <dc:subject/>
  <dc:creator>Michael Niethammer, TMN Systemberatung GmbH</dc:creator>
  <cp:keywords>Visual FoxPro, Sedna, Vista</cp:keywords>
  <dc:description>In diesem Webcast wird gezeigt auf was man achten muss, wenn man Visual FoxPro Anwendungen unter Vista laufen lassen will. Dabei geht es um Hinweise für Administratoren und Entwickler zur Installation, Security, Metadaten und Ressource-Dateien sowie Anpassungen in der Anwendung, um das Look&amp;Feel an Vista anzupassen. Außerdem wird auf bekannte Probleme und deren Lösung eingegangen. Auch verschiedene Tools werden gezeigt.
MSDN Webcasts - die kostenlosen Online-Referate von Microsoft für Entwickler - MSDN Online Deutschland
http://www.msdn-online.de/webcasts</dc:description>
  <cp:lastModifiedBy>wmn</cp:lastModifiedBy>
  <cp:revision>573</cp:revision>
  <dcterms:created xsi:type="dcterms:W3CDTF">1998-07-06T19:29:56Z</dcterms:created>
  <dcterms:modified xsi:type="dcterms:W3CDTF">2009-01-23T14:04:15Z</dcterms:modified>
  <cp:category>MSDN Webcasts</cp:category>
  <cp:contentStatus>geprüft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y fmtid="{D5CDD505-2E9C-101B-9397-08002B2CF9AE}" pid="8" name="Kategorie">
    <vt:lpwstr>Planung</vt:lpwstr>
  </property>
</Properties>
</file>