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docProps/custom.xml" ContentType="application/vnd.openxmlformats-officedocument.custom-properties+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Layouts/slideLayout3.xml" ContentType="application/vnd.openxmlformats-officedocument.presentationml.slideLayout+xml"/>
  <Default Extension="jpeg" ContentType="image/jpe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p:sldMasterIdLst>
    <p:sldMasterId id="2147483656" r:id="rId1"/>
  </p:sldMasterIdLst>
  <p:notesMasterIdLst>
    <p:notesMasterId r:id="rId27"/>
  </p:notesMasterIdLst>
  <p:handoutMasterIdLst>
    <p:handoutMasterId r:id="rId28"/>
  </p:handoutMasterIdLst>
  <p:sldIdLst>
    <p:sldId id="507" r:id="rId2"/>
    <p:sldId id="515" r:id="rId3"/>
    <p:sldId id="510" r:id="rId4"/>
    <p:sldId id="536" r:id="rId5"/>
    <p:sldId id="512" r:id="rId6"/>
    <p:sldId id="518" r:id="rId7"/>
    <p:sldId id="519" r:id="rId8"/>
    <p:sldId id="526" r:id="rId9"/>
    <p:sldId id="529" r:id="rId10"/>
    <p:sldId id="523" r:id="rId11"/>
    <p:sldId id="539" r:id="rId12"/>
    <p:sldId id="540" r:id="rId13"/>
    <p:sldId id="537" r:id="rId14"/>
    <p:sldId id="517" r:id="rId15"/>
    <p:sldId id="525" r:id="rId16"/>
    <p:sldId id="527" r:id="rId17"/>
    <p:sldId id="528" r:id="rId18"/>
    <p:sldId id="511" r:id="rId19"/>
    <p:sldId id="535" r:id="rId20"/>
    <p:sldId id="522" r:id="rId21"/>
    <p:sldId id="514" r:id="rId22"/>
    <p:sldId id="521" r:id="rId23"/>
    <p:sldId id="541" r:id="rId24"/>
    <p:sldId id="513" r:id="rId25"/>
    <p:sldId id="508" r:id="rId26"/>
  </p:sldIdLst>
  <p:sldSz cx="9144000" cy="6858000" type="screen4x3"/>
  <p:notesSz cx="6858000" cy="9180513"/>
  <p:defaultTextStyle>
    <a:defPPr>
      <a:defRPr lang="en-US"/>
    </a:defPPr>
    <a:lvl1pPr algn="l" rtl="0" eaLnBrk="0" fontAlgn="base" hangingPunct="0">
      <a:spcBef>
        <a:spcPct val="0"/>
      </a:spcBef>
      <a:spcAft>
        <a:spcPct val="0"/>
      </a:spcAft>
      <a:defRPr sz="1600" kern="1200">
        <a:solidFill>
          <a:schemeClr val="tx1"/>
        </a:solidFill>
        <a:latin typeface="Arial" charset="0"/>
        <a:ea typeface="+mn-ea"/>
        <a:cs typeface="+mn-cs"/>
      </a:defRPr>
    </a:lvl1pPr>
    <a:lvl2pPr marL="457200" algn="l" rtl="0" eaLnBrk="0" fontAlgn="base" hangingPunct="0">
      <a:spcBef>
        <a:spcPct val="0"/>
      </a:spcBef>
      <a:spcAft>
        <a:spcPct val="0"/>
      </a:spcAft>
      <a:defRPr sz="1600" kern="1200">
        <a:solidFill>
          <a:schemeClr val="tx1"/>
        </a:solidFill>
        <a:latin typeface="Arial" charset="0"/>
        <a:ea typeface="+mn-ea"/>
        <a:cs typeface="+mn-cs"/>
      </a:defRPr>
    </a:lvl2pPr>
    <a:lvl3pPr marL="914400" algn="l" rtl="0" eaLnBrk="0" fontAlgn="base" hangingPunct="0">
      <a:spcBef>
        <a:spcPct val="0"/>
      </a:spcBef>
      <a:spcAft>
        <a:spcPct val="0"/>
      </a:spcAft>
      <a:defRPr sz="1600" kern="1200">
        <a:solidFill>
          <a:schemeClr val="tx1"/>
        </a:solidFill>
        <a:latin typeface="Arial" charset="0"/>
        <a:ea typeface="+mn-ea"/>
        <a:cs typeface="+mn-cs"/>
      </a:defRPr>
    </a:lvl3pPr>
    <a:lvl4pPr marL="1371600" algn="l" rtl="0" eaLnBrk="0" fontAlgn="base" hangingPunct="0">
      <a:spcBef>
        <a:spcPct val="0"/>
      </a:spcBef>
      <a:spcAft>
        <a:spcPct val="0"/>
      </a:spcAft>
      <a:defRPr sz="1600" kern="1200">
        <a:solidFill>
          <a:schemeClr val="tx1"/>
        </a:solidFill>
        <a:latin typeface="Arial" charset="0"/>
        <a:ea typeface="+mn-ea"/>
        <a:cs typeface="+mn-cs"/>
      </a:defRPr>
    </a:lvl4pPr>
    <a:lvl5pPr marL="1828800" algn="l" rtl="0" eaLnBrk="0" fontAlgn="base" hangingPunct="0">
      <a:spcBef>
        <a:spcPct val="0"/>
      </a:spcBef>
      <a:spcAft>
        <a:spcPct val="0"/>
      </a:spcAft>
      <a:defRPr sz="1600" kern="1200">
        <a:solidFill>
          <a:schemeClr val="tx1"/>
        </a:solidFill>
        <a:latin typeface="Arial" charset="0"/>
        <a:ea typeface="+mn-ea"/>
        <a:cs typeface="+mn-cs"/>
      </a:defRPr>
    </a:lvl5pPr>
    <a:lvl6pPr marL="2286000" algn="l" defTabSz="914400" rtl="0" eaLnBrk="1" latinLnBrk="0" hangingPunct="1">
      <a:defRPr sz="1600" kern="1200">
        <a:solidFill>
          <a:schemeClr val="tx1"/>
        </a:solidFill>
        <a:latin typeface="Arial" charset="0"/>
        <a:ea typeface="+mn-ea"/>
        <a:cs typeface="+mn-cs"/>
      </a:defRPr>
    </a:lvl6pPr>
    <a:lvl7pPr marL="2743200" algn="l" defTabSz="914400" rtl="0" eaLnBrk="1" latinLnBrk="0" hangingPunct="1">
      <a:defRPr sz="1600" kern="1200">
        <a:solidFill>
          <a:schemeClr val="tx1"/>
        </a:solidFill>
        <a:latin typeface="Arial" charset="0"/>
        <a:ea typeface="+mn-ea"/>
        <a:cs typeface="+mn-cs"/>
      </a:defRPr>
    </a:lvl7pPr>
    <a:lvl8pPr marL="3200400" algn="l" defTabSz="914400" rtl="0" eaLnBrk="1" latinLnBrk="0" hangingPunct="1">
      <a:defRPr sz="1600" kern="1200">
        <a:solidFill>
          <a:schemeClr val="tx1"/>
        </a:solidFill>
        <a:latin typeface="Arial" charset="0"/>
        <a:ea typeface="+mn-ea"/>
        <a:cs typeface="+mn-cs"/>
      </a:defRPr>
    </a:lvl8pPr>
    <a:lvl9pPr marL="3657600" algn="l" defTabSz="914400" rtl="0" eaLnBrk="1" latinLnBrk="0" hangingPunct="1">
      <a:defRPr sz="1600"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BF7FF"/>
    <a:srgbClr val="CCECFF"/>
    <a:srgbClr val="0000FF"/>
    <a:srgbClr val="FF0000"/>
    <a:srgbClr val="EF7D71"/>
    <a:srgbClr val="FFFF99"/>
    <a:srgbClr val="FFCC00"/>
    <a:srgbClr val="FFFF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43" autoAdjust="0"/>
    <p:restoredTop sz="95592" autoAdjust="0"/>
  </p:normalViewPr>
  <p:slideViewPr>
    <p:cSldViewPr snapToGrid="0" snapToObjects="1">
      <p:cViewPr>
        <p:scale>
          <a:sx n="100" d="100"/>
          <a:sy n="100" d="100"/>
        </p:scale>
        <p:origin x="-1332" y="-192"/>
      </p:cViewPr>
      <p:guideLst>
        <p:guide orient="horz" pos="144"/>
        <p:guide orient="horz" pos="892"/>
        <p:guide orient="horz" pos="1196"/>
        <p:guide orient="horz" pos="2159"/>
        <p:guide pos="240"/>
      </p:guideLst>
    </p:cSldViewPr>
  </p:slideViewPr>
  <p:outlineViewPr>
    <p:cViewPr>
      <p:scale>
        <a:sx n="33" d="100"/>
        <a:sy n="33" d="100"/>
      </p:scale>
      <p:origin x="0" y="0"/>
    </p:cViewPr>
    <p:sldLst>
      <p:sld r:id="rId1" collapse="1"/>
    </p:sldLst>
  </p:outlineViewPr>
  <p:notesTextViewPr>
    <p:cViewPr>
      <p:scale>
        <a:sx n="100" d="100"/>
        <a:sy n="100" d="100"/>
      </p:scale>
      <p:origin x="0" y="0"/>
    </p:cViewPr>
  </p:notesTextViewPr>
  <p:sorterViewPr>
    <p:cViewPr>
      <p:scale>
        <a:sx n="100" d="100"/>
        <a:sy n="100" d="100"/>
      </p:scale>
      <p:origin x="0" y="0"/>
    </p:cViewPr>
  </p:sorterViewPr>
  <p:notesViewPr>
    <p:cSldViewPr snapToGrid="0" snapToObjects="1">
      <p:cViewPr varScale="1">
        <p:scale>
          <a:sx n="53" d="100"/>
          <a:sy n="53" d="100"/>
        </p:scale>
        <p:origin x="-1872" y="-96"/>
      </p:cViewPr>
      <p:guideLst>
        <p:guide orient="horz" pos="2891"/>
        <p:guide pos="2160"/>
      </p:guideLst>
    </p:cSldViewPr>
  </p:notesViewPr>
  <p:gridSpacing cx="36868100" cy="368681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viewProps" Target="viewProps.xml"/></Relationships>
</file>

<file path=ppt/_rels/viewProps.xml.rels><?xml version="1.0" encoding="UTF-8" standalone="yes"?>
<Relationships xmlns="http://schemas.openxmlformats.org/package/2006/relationships"><Relationship Id="rId1" Type="http://schemas.openxmlformats.org/officeDocument/2006/relationships/slide" Target="slides/slide1.xml"/></Relationships>
</file>

<file path=ppt/handoutMasters/_rels/handoutMaster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2950" name="Rectangle 6"/>
          <p:cNvSpPr>
            <a:spLocks noChangeArrowheads="1"/>
          </p:cNvSpPr>
          <p:nvPr/>
        </p:nvSpPr>
        <p:spPr bwMode="auto">
          <a:xfrm>
            <a:off x="5715000" y="8610600"/>
            <a:ext cx="1085850" cy="461963"/>
          </a:xfrm>
          <a:prstGeom prst="rect">
            <a:avLst/>
          </a:prstGeom>
          <a:noFill/>
          <a:ln w="12700">
            <a:noFill/>
            <a:miter lim="800000"/>
            <a:headEnd type="none" w="sm" len="sm"/>
            <a:tailEnd type="none" w="sm" len="sm"/>
          </a:ln>
          <a:effectLst/>
        </p:spPr>
        <p:txBody>
          <a:bodyPr wrap="none" lIns="92684" tIns="46342" rIns="92684" bIns="46342" anchor="b"/>
          <a:lstStyle/>
          <a:p>
            <a:pPr algn="r" defTabSz="927100">
              <a:defRPr/>
            </a:pPr>
            <a:fld id="{2BAE602B-B43A-40FF-80E5-9E39CAC0A026}" type="slidenum">
              <a:rPr lang="en-US" sz="1200" b="1"/>
              <a:pPr algn="r" defTabSz="927100">
                <a:defRPr/>
              </a:pPr>
              <a:t>‹#›</a:t>
            </a:fld>
            <a:endParaRPr lang="en-US" sz="1200" b="1"/>
          </a:p>
        </p:txBody>
      </p:sp>
      <p:sp>
        <p:nvSpPr>
          <p:cNvPr id="82951" name="Text Box 7"/>
          <p:cNvSpPr txBox="1">
            <a:spLocks noChangeArrowheads="1"/>
          </p:cNvSpPr>
          <p:nvPr/>
        </p:nvSpPr>
        <p:spPr bwMode="auto">
          <a:xfrm>
            <a:off x="0" y="219075"/>
            <a:ext cx="6985000" cy="304800"/>
          </a:xfrm>
          <a:prstGeom prst="rect">
            <a:avLst/>
          </a:prstGeom>
          <a:noFill/>
          <a:ln w="12700">
            <a:noFill/>
            <a:miter lim="800000"/>
            <a:headEnd type="none" w="sm" len="sm"/>
            <a:tailEnd type="none" w="sm" len="sm"/>
          </a:ln>
          <a:effectLst/>
        </p:spPr>
        <p:txBody>
          <a:bodyPr lIns="92684" tIns="46342" rIns="92684" bIns="46342" anchor="ctr">
            <a:spAutoFit/>
          </a:bodyPr>
          <a:lstStyle/>
          <a:p>
            <a:pPr algn="ctr" defTabSz="927100">
              <a:spcBef>
                <a:spcPct val="50000"/>
              </a:spcBef>
              <a:defRPr/>
            </a:pPr>
            <a:r>
              <a:rPr lang="en-US" sz="1400" b="1">
                <a:solidFill>
                  <a:schemeClr val="tx2"/>
                </a:solidFill>
              </a:rPr>
              <a:t>http://www.microsoft.com/technet</a:t>
            </a:r>
            <a:endParaRPr lang="en-US" sz="4500" b="1"/>
          </a:p>
        </p:txBody>
      </p:sp>
      <p:sp>
        <p:nvSpPr>
          <p:cNvPr id="82955" name="Text Box 11"/>
          <p:cNvSpPr txBox="1">
            <a:spLocks noChangeArrowheads="1"/>
          </p:cNvSpPr>
          <p:nvPr/>
        </p:nvSpPr>
        <p:spPr bwMode="auto">
          <a:xfrm>
            <a:off x="5461000" y="225425"/>
            <a:ext cx="1397000" cy="333375"/>
          </a:xfrm>
          <a:prstGeom prst="rect">
            <a:avLst/>
          </a:prstGeom>
          <a:noFill/>
          <a:ln w="9525">
            <a:noFill/>
            <a:miter lim="800000"/>
            <a:headEnd/>
            <a:tailEnd/>
          </a:ln>
          <a:effectLst/>
        </p:spPr>
        <p:txBody>
          <a:bodyPr lIns="90151" tIns="45075" rIns="90151" bIns="45075">
            <a:spAutoFit/>
          </a:bodyPr>
          <a:lstStyle/>
          <a:p>
            <a:pPr algn="ctr">
              <a:defRPr/>
            </a:pPr>
            <a:r>
              <a:rPr lang="en-US" b="1"/>
              <a:t>TNTx-xx</a:t>
            </a:r>
            <a:endParaRPr lang="en-US" sz="3200" b="1">
              <a:solidFill>
                <a:schemeClr val="accent1"/>
              </a:solidFill>
            </a:endParaRPr>
          </a:p>
        </p:txBody>
      </p:sp>
      <p:pic>
        <p:nvPicPr>
          <p:cNvPr id="13317" name="Picture 13" descr="g_ms"/>
          <p:cNvPicPr>
            <a:picLocks noChangeAspect="1" noChangeArrowheads="1"/>
          </p:cNvPicPr>
          <p:nvPr/>
        </p:nvPicPr>
        <p:blipFill>
          <a:blip r:embed="rId2" cstate="print"/>
          <a:srcRect/>
          <a:stretch>
            <a:fillRect/>
          </a:stretch>
        </p:blipFill>
        <p:spPr bwMode="auto">
          <a:xfrm>
            <a:off x="177800" y="8721725"/>
            <a:ext cx="1727200" cy="280988"/>
          </a:xfrm>
          <a:prstGeom prst="rect">
            <a:avLst/>
          </a:prstGeom>
          <a:noFill/>
          <a:ln w="9525">
            <a:noFill/>
            <a:miter lim="800000"/>
            <a:headEnd/>
            <a:tailEnd/>
          </a:ln>
        </p:spPr>
      </p:pic>
      <p:pic>
        <p:nvPicPr>
          <p:cNvPr id="13318" name="Picture 15" descr="TechNet_rgb"/>
          <p:cNvPicPr>
            <a:picLocks noChangeAspect="1" noChangeArrowheads="1"/>
          </p:cNvPicPr>
          <p:nvPr/>
        </p:nvPicPr>
        <p:blipFill>
          <a:blip r:embed="rId3" cstate="print"/>
          <a:srcRect/>
          <a:stretch>
            <a:fillRect/>
          </a:stretch>
        </p:blipFill>
        <p:spPr bwMode="auto">
          <a:xfrm>
            <a:off x="0" y="6350"/>
            <a:ext cx="1905000" cy="387350"/>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hf hdr="0" dt="0"/>
</p:handoutMaster>
</file>

<file path=ppt/notesMasters/_rels/notesMaster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8" name="Rectangle 4"/>
          <p:cNvSpPr>
            <a:spLocks noGrp="1" noRot="1" noChangeAspect="1" noChangeArrowheads="1" noTextEdit="1"/>
          </p:cNvSpPr>
          <p:nvPr>
            <p:ph type="sldImg" idx="2"/>
          </p:nvPr>
        </p:nvSpPr>
        <p:spPr bwMode="auto">
          <a:xfrm>
            <a:off x="4319588" y="457200"/>
            <a:ext cx="2282825" cy="1914525"/>
          </a:xfrm>
          <a:prstGeom prst="rect">
            <a:avLst/>
          </a:prstGeom>
          <a:noFill/>
          <a:ln w="9525">
            <a:solidFill>
              <a:srgbClr val="000000"/>
            </a:solidFill>
            <a:miter lim="800000"/>
            <a:headEnd/>
            <a:tailEnd/>
          </a:ln>
        </p:spPr>
      </p:sp>
      <p:sp>
        <p:nvSpPr>
          <p:cNvPr id="6149" name="Rectangle 5"/>
          <p:cNvSpPr>
            <a:spLocks noGrp="1" noChangeArrowheads="1"/>
          </p:cNvSpPr>
          <p:nvPr>
            <p:ph type="body" sz="quarter" idx="3"/>
          </p:nvPr>
        </p:nvSpPr>
        <p:spPr bwMode="auto">
          <a:xfrm>
            <a:off x="457200" y="2538413"/>
            <a:ext cx="5981700" cy="600868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151" name="Rectangle 7"/>
          <p:cNvSpPr>
            <a:spLocks noGrp="1" noChangeArrowheads="1"/>
          </p:cNvSpPr>
          <p:nvPr>
            <p:ph type="sldNum" sz="quarter" idx="5"/>
          </p:nvPr>
        </p:nvSpPr>
        <p:spPr bwMode="auto">
          <a:xfrm>
            <a:off x="2971800" y="8721725"/>
            <a:ext cx="520700" cy="45878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smtClean="0">
                <a:latin typeface="Times New Roman" pitchFamily="18" charset="0"/>
              </a:defRPr>
            </a:lvl1pPr>
          </a:lstStyle>
          <a:p>
            <a:pPr>
              <a:defRPr/>
            </a:pPr>
            <a:fld id="{58FF4FFF-358A-495E-8174-62B39D628E52}" type="slidenum">
              <a:rPr lang="en-US"/>
              <a:pPr>
                <a:defRPr/>
              </a:pPr>
              <a:t>‹#›</a:t>
            </a:fld>
            <a:endParaRPr lang="en-US"/>
          </a:p>
        </p:txBody>
      </p:sp>
      <p:sp>
        <p:nvSpPr>
          <p:cNvPr id="6154" name="Text Box 10"/>
          <p:cNvSpPr txBox="1">
            <a:spLocks noChangeArrowheads="1"/>
          </p:cNvSpPr>
          <p:nvPr/>
        </p:nvSpPr>
        <p:spPr bwMode="auto">
          <a:xfrm>
            <a:off x="0" y="155575"/>
            <a:ext cx="6858000" cy="301625"/>
          </a:xfrm>
          <a:prstGeom prst="rect">
            <a:avLst/>
          </a:prstGeom>
          <a:noFill/>
          <a:ln w="12700">
            <a:noFill/>
            <a:miter lim="800000"/>
            <a:headEnd type="none" w="sm" len="sm"/>
            <a:tailEnd type="none" w="sm" len="sm"/>
          </a:ln>
          <a:effectLst/>
        </p:spPr>
        <p:txBody>
          <a:bodyPr lIns="91377" tIns="45689" rIns="91377" bIns="45689" anchor="ctr">
            <a:spAutoFit/>
          </a:bodyPr>
          <a:lstStyle/>
          <a:p>
            <a:pPr algn="ctr">
              <a:spcBef>
                <a:spcPct val="50000"/>
              </a:spcBef>
              <a:defRPr/>
            </a:pPr>
            <a:r>
              <a:rPr lang="en-US" sz="1400" b="1">
                <a:solidFill>
                  <a:schemeClr val="tx2"/>
                </a:solidFill>
              </a:rPr>
              <a:t>http://www.microsoft.com/technet</a:t>
            </a:r>
            <a:endParaRPr lang="en-US" sz="4400" b="1"/>
          </a:p>
        </p:txBody>
      </p:sp>
      <p:sp>
        <p:nvSpPr>
          <p:cNvPr id="6155" name="Text Box 11"/>
          <p:cNvSpPr txBox="1">
            <a:spLocks noChangeArrowheads="1"/>
          </p:cNvSpPr>
          <p:nvPr/>
        </p:nvSpPr>
        <p:spPr bwMode="auto">
          <a:xfrm>
            <a:off x="5461000" y="136525"/>
            <a:ext cx="1397000" cy="333375"/>
          </a:xfrm>
          <a:prstGeom prst="rect">
            <a:avLst/>
          </a:prstGeom>
          <a:noFill/>
          <a:ln w="9525">
            <a:noFill/>
            <a:miter lim="800000"/>
            <a:headEnd/>
            <a:tailEnd/>
          </a:ln>
          <a:effectLst/>
        </p:spPr>
        <p:txBody>
          <a:bodyPr lIns="90151" tIns="45075" rIns="90151" bIns="45075">
            <a:spAutoFit/>
          </a:bodyPr>
          <a:lstStyle/>
          <a:p>
            <a:pPr defTabSz="901700">
              <a:spcBef>
                <a:spcPct val="50000"/>
              </a:spcBef>
              <a:defRPr/>
            </a:pPr>
            <a:r>
              <a:rPr lang="en-US" b="1"/>
              <a:t>TNT1-122</a:t>
            </a:r>
            <a:endParaRPr lang="en-US" sz="3200" b="1">
              <a:latin typeface="Times New Roman" pitchFamily="18" charset="0"/>
            </a:endParaRPr>
          </a:p>
        </p:txBody>
      </p:sp>
      <p:pic>
        <p:nvPicPr>
          <p:cNvPr id="9223" name="Picture 1030" descr="g_ms"/>
          <p:cNvPicPr>
            <a:picLocks noChangeAspect="1" noChangeArrowheads="1"/>
          </p:cNvPicPr>
          <p:nvPr/>
        </p:nvPicPr>
        <p:blipFill>
          <a:blip r:embed="rId2"/>
          <a:srcRect/>
          <a:stretch>
            <a:fillRect/>
          </a:stretch>
        </p:blipFill>
        <p:spPr bwMode="auto">
          <a:xfrm>
            <a:off x="177800" y="8721725"/>
            <a:ext cx="1727200" cy="280988"/>
          </a:xfrm>
          <a:prstGeom prst="rect">
            <a:avLst/>
          </a:prstGeom>
          <a:noFill/>
          <a:ln w="9525">
            <a:noFill/>
            <a:miter lim="800000"/>
            <a:headEnd/>
            <a:tailEnd/>
          </a:ln>
        </p:spPr>
      </p:pic>
      <p:pic>
        <p:nvPicPr>
          <p:cNvPr id="9224" name="Picture 1032" descr="TechNet_rgb"/>
          <p:cNvPicPr>
            <a:picLocks noChangeAspect="1" noChangeArrowheads="1"/>
          </p:cNvPicPr>
          <p:nvPr/>
        </p:nvPicPr>
        <p:blipFill>
          <a:blip r:embed="rId3"/>
          <a:srcRect/>
          <a:stretch>
            <a:fillRect/>
          </a:stretch>
        </p:blipFill>
        <p:spPr bwMode="auto">
          <a:xfrm>
            <a:off x="0" y="6350"/>
            <a:ext cx="1905000" cy="387350"/>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hf hdr="0" dt="0"/>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7"/>
          <p:cNvSpPr>
            <a:spLocks noGrp="1" noChangeArrowheads="1"/>
          </p:cNvSpPr>
          <p:nvPr>
            <p:ph type="sldNum" sz="quarter" idx="5"/>
          </p:nvPr>
        </p:nvSpPr>
        <p:spPr>
          <a:noFill/>
        </p:spPr>
        <p:txBody>
          <a:bodyPr/>
          <a:lstStyle/>
          <a:p>
            <a:fld id="{E44DA6C6-CC3E-43F2-808C-30FE4ACFD94B}" type="slidenum">
              <a:rPr lang="en-US"/>
              <a:pPr/>
              <a:t>1</a:t>
            </a:fld>
            <a:endParaRPr lang="en-US"/>
          </a:p>
        </p:txBody>
      </p:sp>
      <p:sp>
        <p:nvSpPr>
          <p:cNvPr id="10243" name="Rectangle 2"/>
          <p:cNvSpPr>
            <a:spLocks noGrp="1" noRot="1" noChangeAspect="1" noChangeArrowheads="1" noTextEdit="1"/>
          </p:cNvSpPr>
          <p:nvPr>
            <p:ph type="sldImg"/>
          </p:nvPr>
        </p:nvSpPr>
        <p:spPr>
          <a:xfrm>
            <a:off x="1135063" y="688975"/>
            <a:ext cx="4589462" cy="3441700"/>
          </a:xfrm>
          <a:ln/>
        </p:spPr>
      </p:sp>
      <p:sp>
        <p:nvSpPr>
          <p:cNvPr id="10244" name="Rectangle 3"/>
          <p:cNvSpPr>
            <a:spLocks noGrp="1" noChangeArrowheads="1"/>
          </p:cNvSpPr>
          <p:nvPr>
            <p:ph type="body" idx="1"/>
          </p:nvPr>
        </p:nvSpPr>
        <p:spPr>
          <a:xfrm>
            <a:off x="685800" y="4360863"/>
            <a:ext cx="5486400" cy="4130675"/>
          </a:xfrm>
          <a:noFill/>
          <a:ln/>
        </p:spPr>
        <p:txBody>
          <a:bodyPr/>
          <a:lstStyle/>
          <a:p>
            <a:endParaRPr lang="de-DE"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a:xfrm>
            <a:off x="4184650" y="457200"/>
            <a:ext cx="2552700" cy="1914525"/>
          </a:xfrm>
        </p:spPr>
      </p:sp>
      <p:sp>
        <p:nvSpPr>
          <p:cNvPr id="3" name="Notizenplatzhalter 2"/>
          <p:cNvSpPr>
            <a:spLocks noGrp="1"/>
          </p:cNvSpPr>
          <p:nvPr>
            <p:ph type="body" idx="1"/>
          </p:nvPr>
        </p:nvSpPr>
        <p:spPr/>
        <p:txBody>
          <a:bodyPr>
            <a:normAutofit/>
          </a:bodyPr>
          <a:lstStyle/>
          <a:p>
            <a:endParaRPr lang="de-DE"/>
          </a:p>
        </p:txBody>
      </p:sp>
      <p:sp>
        <p:nvSpPr>
          <p:cNvPr id="4" name="Foliennummernplatzhalter 3"/>
          <p:cNvSpPr>
            <a:spLocks noGrp="1"/>
          </p:cNvSpPr>
          <p:nvPr>
            <p:ph type="sldNum" sz="quarter" idx="10"/>
          </p:nvPr>
        </p:nvSpPr>
        <p:spPr/>
        <p:txBody>
          <a:bodyPr/>
          <a:lstStyle/>
          <a:p>
            <a:pPr>
              <a:defRPr/>
            </a:pPr>
            <a:fld id="{58FF4FFF-358A-495E-8174-62B39D628E52}" type="slidenum">
              <a:rPr lang="en-US" smtClean="0"/>
              <a:pPr>
                <a:defRPr/>
              </a:pPr>
              <a:t>3</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a:xfrm>
            <a:off x="4184650" y="457200"/>
            <a:ext cx="2552700" cy="1914525"/>
          </a:xfrm>
        </p:spPr>
      </p:sp>
      <p:sp>
        <p:nvSpPr>
          <p:cNvPr id="3" name="Notizenplatzhalter 2"/>
          <p:cNvSpPr>
            <a:spLocks noGrp="1"/>
          </p:cNvSpPr>
          <p:nvPr>
            <p:ph type="body" idx="1"/>
          </p:nvPr>
        </p:nvSpPr>
        <p:spPr/>
        <p:txBody>
          <a:bodyPr>
            <a:normAutofit/>
          </a:bodyPr>
          <a:lstStyle/>
          <a:p>
            <a:endParaRPr lang="de-DE"/>
          </a:p>
        </p:txBody>
      </p:sp>
      <p:sp>
        <p:nvSpPr>
          <p:cNvPr id="4" name="Foliennummernplatzhalter 3"/>
          <p:cNvSpPr>
            <a:spLocks noGrp="1"/>
          </p:cNvSpPr>
          <p:nvPr>
            <p:ph type="sldNum" sz="quarter" idx="10"/>
          </p:nvPr>
        </p:nvSpPr>
        <p:spPr/>
        <p:txBody>
          <a:bodyPr/>
          <a:lstStyle/>
          <a:p>
            <a:pPr>
              <a:defRPr/>
            </a:pPr>
            <a:fld id="{58FF4FFF-358A-495E-8174-62B39D628E52}" type="slidenum">
              <a:rPr lang="en-US" smtClean="0"/>
              <a:pPr>
                <a:defRPr/>
              </a:pPr>
              <a:t>4</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a:xfrm>
            <a:off x="4184650" y="457200"/>
            <a:ext cx="2552700" cy="1914525"/>
          </a:xfrm>
        </p:spPr>
      </p:sp>
      <p:sp>
        <p:nvSpPr>
          <p:cNvPr id="3" name="Notizenplatzhalter 2"/>
          <p:cNvSpPr>
            <a:spLocks noGrp="1"/>
          </p:cNvSpPr>
          <p:nvPr>
            <p:ph type="body" idx="1"/>
          </p:nvPr>
        </p:nvSpPr>
        <p:spPr/>
        <p:txBody>
          <a:bodyPr>
            <a:normAutofit/>
          </a:bodyPr>
          <a:lstStyle/>
          <a:p>
            <a:endParaRPr lang="de-DE" dirty="0"/>
          </a:p>
        </p:txBody>
      </p:sp>
      <p:sp>
        <p:nvSpPr>
          <p:cNvPr id="4" name="Foliennummernplatzhalter 3"/>
          <p:cNvSpPr>
            <a:spLocks noGrp="1"/>
          </p:cNvSpPr>
          <p:nvPr>
            <p:ph type="sldNum" sz="quarter" idx="10"/>
          </p:nvPr>
        </p:nvSpPr>
        <p:spPr/>
        <p:txBody>
          <a:bodyPr/>
          <a:lstStyle/>
          <a:p>
            <a:pPr>
              <a:defRPr/>
            </a:pPr>
            <a:fld id="{58FF4FFF-358A-495E-8174-62B39D628E52}" type="slidenum">
              <a:rPr lang="en-US" smtClean="0"/>
              <a:pPr>
                <a:defRPr/>
              </a:pPr>
              <a:t>20</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a:xfrm>
            <a:off x="4184650" y="457200"/>
            <a:ext cx="2552700" cy="1914525"/>
          </a:xfrm>
        </p:spPr>
      </p:sp>
      <p:sp>
        <p:nvSpPr>
          <p:cNvPr id="3" name="Notizenplatzhalter 2"/>
          <p:cNvSpPr>
            <a:spLocks noGrp="1"/>
          </p:cNvSpPr>
          <p:nvPr>
            <p:ph type="body" idx="1"/>
          </p:nvPr>
        </p:nvSpPr>
        <p:spPr/>
        <p:txBody>
          <a:bodyPr>
            <a:normAutofit/>
          </a:bodyPr>
          <a:lstStyle/>
          <a:p>
            <a:endParaRPr lang="de-DE" dirty="0"/>
          </a:p>
        </p:txBody>
      </p:sp>
      <p:sp>
        <p:nvSpPr>
          <p:cNvPr id="4" name="Foliennummernplatzhalter 3"/>
          <p:cNvSpPr>
            <a:spLocks noGrp="1"/>
          </p:cNvSpPr>
          <p:nvPr>
            <p:ph type="sldNum" sz="quarter" idx="10"/>
          </p:nvPr>
        </p:nvSpPr>
        <p:spPr/>
        <p:txBody>
          <a:bodyPr/>
          <a:lstStyle/>
          <a:p>
            <a:pPr>
              <a:defRPr/>
            </a:pPr>
            <a:fld id="{58FF4FFF-358A-495E-8174-62B39D628E52}" type="slidenum">
              <a:rPr lang="en-US" smtClean="0"/>
              <a:pPr>
                <a:defRPr/>
              </a:pPr>
              <a:t>21</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a:xfrm>
            <a:off x="4184650" y="457200"/>
            <a:ext cx="2552700" cy="1914525"/>
          </a:xfrm>
        </p:spPr>
      </p:sp>
      <p:sp>
        <p:nvSpPr>
          <p:cNvPr id="3" name="Notizenplatzhalter 2"/>
          <p:cNvSpPr>
            <a:spLocks noGrp="1"/>
          </p:cNvSpPr>
          <p:nvPr>
            <p:ph type="body" idx="1"/>
          </p:nvPr>
        </p:nvSpPr>
        <p:spPr/>
        <p:txBody>
          <a:bodyPr>
            <a:normAutofit/>
          </a:bodyPr>
          <a:lstStyle/>
          <a:p>
            <a:endParaRPr lang="de-DE" dirty="0"/>
          </a:p>
        </p:txBody>
      </p:sp>
      <p:sp>
        <p:nvSpPr>
          <p:cNvPr id="4" name="Foliennummernplatzhalter 3"/>
          <p:cNvSpPr>
            <a:spLocks noGrp="1"/>
          </p:cNvSpPr>
          <p:nvPr>
            <p:ph type="sldNum" sz="quarter" idx="10"/>
          </p:nvPr>
        </p:nvSpPr>
        <p:spPr/>
        <p:txBody>
          <a:bodyPr/>
          <a:lstStyle/>
          <a:p>
            <a:pPr>
              <a:defRPr/>
            </a:pPr>
            <a:fld id="{58FF4FFF-358A-495E-8174-62B39D628E52}" type="slidenum">
              <a:rPr lang="en-US" smtClean="0"/>
              <a:pPr>
                <a:defRPr/>
              </a:pPr>
              <a:t>22</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a:xfrm>
            <a:off x="4184650" y="457200"/>
            <a:ext cx="2552700" cy="1914525"/>
          </a:xfrm>
        </p:spPr>
      </p:sp>
      <p:sp>
        <p:nvSpPr>
          <p:cNvPr id="3" name="Notizenplatzhalter 2"/>
          <p:cNvSpPr>
            <a:spLocks noGrp="1"/>
          </p:cNvSpPr>
          <p:nvPr>
            <p:ph type="body" idx="1"/>
          </p:nvPr>
        </p:nvSpPr>
        <p:spPr/>
        <p:txBody>
          <a:bodyPr>
            <a:normAutofit/>
          </a:bodyPr>
          <a:lstStyle/>
          <a:p>
            <a:endParaRPr lang="de-DE" dirty="0"/>
          </a:p>
        </p:txBody>
      </p:sp>
      <p:sp>
        <p:nvSpPr>
          <p:cNvPr id="4" name="Foliennummernplatzhalter 3"/>
          <p:cNvSpPr>
            <a:spLocks noGrp="1"/>
          </p:cNvSpPr>
          <p:nvPr>
            <p:ph type="sldNum" sz="quarter" idx="10"/>
          </p:nvPr>
        </p:nvSpPr>
        <p:spPr/>
        <p:txBody>
          <a:bodyPr/>
          <a:lstStyle/>
          <a:p>
            <a:pPr>
              <a:defRPr/>
            </a:pPr>
            <a:fld id="{58FF4FFF-358A-495E-8174-62B39D628E52}" type="slidenum">
              <a:rPr lang="en-US" smtClean="0"/>
              <a:pPr>
                <a:defRPr/>
              </a:pPr>
              <a:t>23</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7"/>
          <p:cNvSpPr>
            <a:spLocks noGrp="1" noChangeArrowheads="1"/>
          </p:cNvSpPr>
          <p:nvPr>
            <p:ph type="sldNum" sz="quarter" idx="5"/>
          </p:nvPr>
        </p:nvSpPr>
        <p:spPr>
          <a:noFill/>
        </p:spPr>
        <p:txBody>
          <a:bodyPr/>
          <a:lstStyle/>
          <a:p>
            <a:fld id="{A9D6415B-BE82-4C43-98A8-22887E0C13E2}" type="slidenum">
              <a:rPr lang="en-US"/>
              <a:pPr/>
              <a:t>25</a:t>
            </a:fld>
            <a:endParaRPr lang="en-US"/>
          </a:p>
        </p:txBody>
      </p:sp>
      <p:sp>
        <p:nvSpPr>
          <p:cNvPr id="12291" name="Rectangle 2"/>
          <p:cNvSpPr>
            <a:spLocks noGrp="1" noRot="1" noChangeAspect="1" noChangeArrowheads="1" noTextEdit="1"/>
          </p:cNvSpPr>
          <p:nvPr>
            <p:ph type="sldImg"/>
          </p:nvPr>
        </p:nvSpPr>
        <p:spPr>
          <a:xfrm>
            <a:off x="2235200" y="600075"/>
            <a:ext cx="2427288" cy="1820863"/>
          </a:xfrm>
          <a:ln/>
        </p:spPr>
      </p:sp>
      <p:sp>
        <p:nvSpPr>
          <p:cNvPr id="12292" name="Rectangle 3"/>
          <p:cNvSpPr>
            <a:spLocks noGrp="1" noChangeArrowheads="1"/>
          </p:cNvSpPr>
          <p:nvPr>
            <p:ph type="body" idx="1"/>
          </p:nvPr>
        </p:nvSpPr>
        <p:spPr>
          <a:xfrm>
            <a:off x="223838" y="2590800"/>
            <a:ext cx="6434137" cy="5934075"/>
          </a:xfrm>
          <a:noFill/>
          <a:ln/>
        </p:spPr>
        <p:txBody>
          <a:bodyPr/>
          <a:lstStyle/>
          <a:p>
            <a:endParaRPr lang="de-DE" smtClean="0"/>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hyperlink" Target="http://www.msdn-online.de/webcasts" TargetMode="External"/><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hyperlink" Target="http://www.msdn-online.de/webcasts" TargetMode="External"/><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bg bwMode="ltGray">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744450" name="Rectangle 2"/>
          <p:cNvSpPr>
            <a:spLocks noGrp="1" noChangeArrowheads="1"/>
          </p:cNvSpPr>
          <p:nvPr>
            <p:ph type="ctrTitle"/>
          </p:nvPr>
        </p:nvSpPr>
        <p:spPr>
          <a:xfrm>
            <a:off x="384175" y="1417638"/>
            <a:ext cx="7772400" cy="695325"/>
          </a:xfrm>
        </p:spPr>
        <p:txBody>
          <a:bodyPr anchor="ctr"/>
          <a:lstStyle>
            <a:lvl1pPr>
              <a:defRPr sz="4400"/>
            </a:lvl1pPr>
          </a:lstStyle>
          <a:p>
            <a:r>
              <a:rPr lang="en-US"/>
              <a:t>Click to edit Master title style</a:t>
            </a:r>
          </a:p>
        </p:txBody>
      </p:sp>
      <p:sp>
        <p:nvSpPr>
          <p:cNvPr id="744451" name="Rectangle 3"/>
          <p:cNvSpPr>
            <a:spLocks noGrp="1" noChangeArrowheads="1"/>
          </p:cNvSpPr>
          <p:nvPr>
            <p:ph type="subTitle" idx="1"/>
          </p:nvPr>
        </p:nvSpPr>
        <p:spPr>
          <a:xfrm>
            <a:off x="384175" y="4418013"/>
            <a:ext cx="7861300" cy="585787"/>
          </a:xfrm>
        </p:spPr>
        <p:txBody>
          <a:bodyPr anchor="ctr"/>
          <a:lstStyle>
            <a:lvl1pPr marL="0" indent="0">
              <a:spcBef>
                <a:spcPct val="0"/>
              </a:spcBef>
              <a:buFont typeface="Wingdings" pitchFamily="2" charset="2"/>
              <a:buNone/>
              <a:defRPr sz="3600">
                <a:solidFill>
                  <a:schemeClr val="accent1"/>
                </a:solidFill>
              </a:defRPr>
            </a:lvl1pPr>
          </a:lstStyle>
          <a:p>
            <a:r>
              <a:rPr lang="en-US"/>
              <a:t>Click to edit Master subtitle style</a:t>
            </a:r>
          </a:p>
        </p:txBody>
      </p:sp>
    </p:spTree>
  </p:cSld>
  <p:clrMapOvr>
    <a:masterClrMapping/>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Vertikaler Textplatzhalter 2"/>
          <p:cNvSpPr>
            <a:spLocks noGrp="1"/>
          </p:cNvSpPr>
          <p:nvPr>
            <p:ph type="body" orient="vert" idx="1"/>
          </p:nvPr>
        </p:nvSpPr>
        <p:spPr/>
        <p:txBody>
          <a:bodyPr vert="eaVert"/>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Tree>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677025" y="228600"/>
            <a:ext cx="2097088" cy="3402013"/>
          </a:xfrm>
        </p:spPr>
        <p:txBody>
          <a:bodyPr vert="eaVert"/>
          <a:lstStyle/>
          <a:p>
            <a:r>
              <a:rPr lang="de-DE" smtClean="0"/>
              <a:t>Titelmasterformat durch Klicken bearbeiten</a:t>
            </a:r>
            <a:endParaRPr lang="de-DE"/>
          </a:p>
        </p:txBody>
      </p:sp>
      <p:sp>
        <p:nvSpPr>
          <p:cNvPr id="3" name="Vertikaler Textplatzhalter 2"/>
          <p:cNvSpPr>
            <a:spLocks noGrp="1"/>
          </p:cNvSpPr>
          <p:nvPr>
            <p:ph type="body" orient="vert" idx="1"/>
          </p:nvPr>
        </p:nvSpPr>
        <p:spPr>
          <a:xfrm>
            <a:off x="381000" y="228600"/>
            <a:ext cx="6143625" cy="3402013"/>
          </a:xfrm>
        </p:spPr>
        <p:txBody>
          <a:bodyPr vert="eaVert"/>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Tree>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Inhaltsplatzhalter 2"/>
          <p:cNvSpPr>
            <a:spLocks noGrp="1"/>
          </p:cNvSpPr>
          <p:nvPr>
            <p:ph idx="1"/>
          </p:nvPr>
        </p:nvSpPr>
        <p:spPr/>
        <p:txBody>
          <a:body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pic>
        <p:nvPicPr>
          <p:cNvPr id="4" name="Picture 3" descr="MSDN logo reverse"/>
          <p:cNvPicPr>
            <a:picLocks noChangeAspect="1" noChangeArrowheads="1"/>
          </p:cNvPicPr>
          <p:nvPr userDrawn="1"/>
        </p:nvPicPr>
        <p:blipFill>
          <a:blip r:embed="rId2" cstate="print"/>
          <a:srcRect/>
          <a:stretch>
            <a:fillRect/>
          </a:stretch>
        </p:blipFill>
        <p:spPr bwMode="auto">
          <a:xfrm>
            <a:off x="7486650" y="6076441"/>
            <a:ext cx="1657350" cy="848234"/>
          </a:xfrm>
          <a:prstGeom prst="rect">
            <a:avLst/>
          </a:prstGeom>
          <a:noFill/>
          <a:ln w="9525">
            <a:noFill/>
            <a:miter lim="800000"/>
            <a:headEnd/>
            <a:tailEnd/>
          </a:ln>
        </p:spPr>
      </p:pic>
      <p:sp>
        <p:nvSpPr>
          <p:cNvPr id="5" name="Textfeld 4"/>
          <p:cNvSpPr txBox="1"/>
          <p:nvPr userDrawn="1"/>
        </p:nvSpPr>
        <p:spPr>
          <a:xfrm>
            <a:off x="0" y="6378000"/>
            <a:ext cx="6288202" cy="461665"/>
          </a:xfrm>
          <a:prstGeom prst="rect">
            <a:avLst/>
          </a:prstGeom>
          <a:noFill/>
        </p:spPr>
        <p:txBody>
          <a:bodyPr wrap="square" rtlCol="0">
            <a:spAutoFit/>
          </a:bodyPr>
          <a:lstStyle/>
          <a:p>
            <a:r>
              <a:rPr lang="de-DE" sz="1200" dirty="0" smtClean="0">
                <a:solidFill>
                  <a:schemeClr val="tx1">
                    <a:lumMod val="65000"/>
                  </a:schemeClr>
                </a:solidFill>
              </a:rPr>
              <a:t>© Copyright 2008 Microsoft Corporation. Alle Rechte vorbehalten.</a:t>
            </a:r>
            <a:br>
              <a:rPr lang="de-DE" sz="1200" dirty="0" smtClean="0">
                <a:solidFill>
                  <a:schemeClr val="tx1">
                    <a:lumMod val="65000"/>
                  </a:schemeClr>
                </a:solidFill>
              </a:rPr>
            </a:br>
            <a:r>
              <a:rPr lang="de-DE" sz="1200" dirty="0" smtClean="0">
                <a:solidFill>
                  <a:schemeClr val="tx1">
                    <a:lumMod val="65000"/>
                  </a:schemeClr>
                </a:solidFill>
              </a:rPr>
              <a:t>MSDN Webcasts: </a:t>
            </a:r>
            <a:r>
              <a:rPr lang="de-DE" sz="1200" dirty="0" smtClean="0">
                <a:hlinkClick r:id="rId3"/>
              </a:rPr>
              <a:t>http://www.msdn-online.de/webcasts</a:t>
            </a:r>
            <a:r>
              <a:rPr lang="de-DE" sz="1200" dirty="0" smtClean="0"/>
              <a:t> </a:t>
            </a:r>
            <a:endParaRPr lang="de-DE" sz="1200" dirty="0">
              <a:solidFill>
                <a:schemeClr val="tx1">
                  <a:lumMod val="65000"/>
                </a:schemeClr>
              </a:solidFill>
            </a:endParaRPr>
          </a:p>
        </p:txBody>
      </p:sp>
    </p:spTree>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lstStyle>
            <a:lvl1pPr algn="l">
              <a:defRPr sz="4000" b="1" cap="all"/>
            </a:lvl1pPr>
          </a:lstStyle>
          <a:p>
            <a:r>
              <a:rPr lang="de-DE" smtClean="0"/>
              <a:t>Titelmasterformat durch Klicken bearbeiten</a:t>
            </a:r>
            <a:endParaRPr lang="de-DE"/>
          </a:p>
        </p:txBody>
      </p:sp>
      <p:sp>
        <p:nvSpPr>
          <p:cNvPr id="3" name="Textplatzhalt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de-DE" smtClean="0"/>
              <a:t>Textmasterformate durch Klicken bearbeiten</a:t>
            </a:r>
          </a:p>
        </p:txBody>
      </p:sp>
    </p:spTree>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Inhaltsplatzhalter 2"/>
          <p:cNvSpPr>
            <a:spLocks noGrp="1"/>
          </p:cNvSpPr>
          <p:nvPr>
            <p:ph sz="half" idx="1"/>
          </p:nvPr>
        </p:nvSpPr>
        <p:spPr>
          <a:xfrm>
            <a:off x="381000" y="1416050"/>
            <a:ext cx="4117975" cy="22145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Inhaltsplatzhalter 3"/>
          <p:cNvSpPr>
            <a:spLocks noGrp="1"/>
          </p:cNvSpPr>
          <p:nvPr>
            <p:ph sz="half" idx="2"/>
          </p:nvPr>
        </p:nvSpPr>
        <p:spPr>
          <a:xfrm>
            <a:off x="4651375" y="1416050"/>
            <a:ext cx="4117975" cy="22145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Tree>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p:spPr>
        <p:txBody>
          <a:bodyPr/>
          <a:lstStyle>
            <a:lvl1pPr>
              <a:defRPr/>
            </a:lvl1pPr>
          </a:lstStyle>
          <a:p>
            <a:r>
              <a:rPr lang="de-DE" smtClean="0"/>
              <a:t>Titelmasterformat durch Klicken bearbeiten</a:t>
            </a:r>
            <a:endParaRPr lang="de-DE"/>
          </a:p>
        </p:txBody>
      </p:sp>
      <p:sp>
        <p:nvSpPr>
          <p:cNvPr id="3" name="Textplatzhalt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Textmasterformate durch Klicken bearbeiten</a:t>
            </a:r>
          </a:p>
        </p:txBody>
      </p:sp>
      <p:sp>
        <p:nvSpPr>
          <p:cNvPr id="4" name="Inhaltsplatzhalt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5" name="Textplatzhalt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Textmasterformate durch Klicken bearbeiten</a:t>
            </a:r>
          </a:p>
        </p:txBody>
      </p:sp>
      <p:sp>
        <p:nvSpPr>
          <p:cNvPr id="6" name="Inhaltsplatzhalt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Tree>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Tree>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pic>
        <p:nvPicPr>
          <p:cNvPr id="2" name="Picture 3" descr="MSDN logo reverse"/>
          <p:cNvPicPr>
            <a:picLocks noChangeAspect="1" noChangeArrowheads="1"/>
          </p:cNvPicPr>
          <p:nvPr userDrawn="1"/>
        </p:nvPicPr>
        <p:blipFill>
          <a:blip r:embed="rId2" cstate="print"/>
          <a:srcRect/>
          <a:stretch>
            <a:fillRect/>
          </a:stretch>
        </p:blipFill>
        <p:spPr bwMode="auto">
          <a:xfrm>
            <a:off x="7486650" y="6076441"/>
            <a:ext cx="1657350" cy="848234"/>
          </a:xfrm>
          <a:prstGeom prst="rect">
            <a:avLst/>
          </a:prstGeom>
          <a:noFill/>
          <a:ln w="9525">
            <a:noFill/>
            <a:miter lim="800000"/>
            <a:headEnd/>
            <a:tailEnd/>
          </a:ln>
        </p:spPr>
      </p:pic>
      <p:sp>
        <p:nvSpPr>
          <p:cNvPr id="3" name="Textfeld 2"/>
          <p:cNvSpPr txBox="1"/>
          <p:nvPr userDrawn="1"/>
        </p:nvSpPr>
        <p:spPr>
          <a:xfrm>
            <a:off x="0" y="6378000"/>
            <a:ext cx="6288202" cy="461665"/>
          </a:xfrm>
          <a:prstGeom prst="rect">
            <a:avLst/>
          </a:prstGeom>
          <a:noFill/>
        </p:spPr>
        <p:txBody>
          <a:bodyPr wrap="square" rtlCol="0">
            <a:spAutoFit/>
          </a:bodyPr>
          <a:lstStyle/>
          <a:p>
            <a:r>
              <a:rPr lang="de-DE" sz="1200" dirty="0" smtClean="0">
                <a:solidFill>
                  <a:schemeClr val="tx1">
                    <a:lumMod val="65000"/>
                  </a:schemeClr>
                </a:solidFill>
              </a:rPr>
              <a:t>© Copyright 2008 Microsoft Corporation. Alle Rechte vorbehalten.</a:t>
            </a:r>
            <a:br>
              <a:rPr lang="de-DE" sz="1200" dirty="0" smtClean="0">
                <a:solidFill>
                  <a:schemeClr val="tx1">
                    <a:lumMod val="65000"/>
                  </a:schemeClr>
                </a:solidFill>
              </a:rPr>
            </a:br>
            <a:r>
              <a:rPr lang="de-DE" sz="1200" dirty="0" smtClean="0">
                <a:solidFill>
                  <a:schemeClr val="tx1">
                    <a:lumMod val="65000"/>
                  </a:schemeClr>
                </a:solidFill>
              </a:rPr>
              <a:t>MSDN Webcasts: </a:t>
            </a:r>
            <a:r>
              <a:rPr lang="de-DE" sz="1200" dirty="0" smtClean="0">
                <a:hlinkClick r:id="rId3"/>
              </a:rPr>
              <a:t>http://www.msdn-online.de/webcasts</a:t>
            </a:r>
            <a:r>
              <a:rPr lang="de-DE" sz="1200" dirty="0" smtClean="0"/>
              <a:t> </a:t>
            </a:r>
            <a:endParaRPr lang="de-DE" sz="1200" dirty="0">
              <a:solidFill>
                <a:schemeClr val="tx1">
                  <a:lumMod val="65000"/>
                </a:schemeClr>
              </a:solidFill>
            </a:endParaRPr>
          </a:p>
        </p:txBody>
      </p:sp>
    </p:spTree>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de-DE" smtClean="0"/>
              <a:t>Titelmasterformat durch Klicken bearbeiten</a:t>
            </a:r>
            <a:endParaRPr lang="de-DE"/>
          </a:p>
        </p:txBody>
      </p:sp>
      <p:sp>
        <p:nvSpPr>
          <p:cNvPr id="3" name="Inhaltsplatzhalt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Textplatzhalt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smtClean="0"/>
              <a:t>Textmasterformate durch Klicken bearbeiten</a:t>
            </a:r>
          </a:p>
        </p:txBody>
      </p:sp>
    </p:spTree>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de-DE" smtClean="0"/>
              <a:t>Titelmasterformat durch Klicken bearbeiten</a:t>
            </a:r>
            <a:endParaRPr lang="de-DE"/>
          </a:p>
        </p:txBody>
      </p:sp>
      <p:sp>
        <p:nvSpPr>
          <p:cNvPr id="3" name="Bildplatzhalt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de-DE" noProof="0" smtClean="0"/>
          </a:p>
        </p:txBody>
      </p:sp>
      <p:sp>
        <p:nvSpPr>
          <p:cNvPr id="4" name="Textplatzhalt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smtClean="0"/>
              <a:t>Textmasterformate durch Klicken bearbeiten</a:t>
            </a:r>
          </a:p>
        </p:txBody>
      </p:sp>
    </p:spTree>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cstate="print"/>
          <a:srcRect/>
          <a:stretch>
            <a:fillRect/>
          </a:stretch>
        </a:blipFill>
        <a:effectLst/>
      </p:bgPr>
    </p:bg>
    <p:spTree>
      <p:nvGrpSpPr>
        <p:cNvPr id="1" name=""/>
        <p:cNvGrpSpPr/>
        <p:nvPr/>
      </p:nvGrpSpPr>
      <p:grpSpPr>
        <a:xfrm>
          <a:off x="0" y="0"/>
          <a:ext cx="0" cy="0"/>
          <a:chOff x="0" y="0"/>
          <a:chExt cx="0" cy="0"/>
        </a:xfrm>
      </p:grpSpPr>
      <p:sp>
        <p:nvSpPr>
          <p:cNvPr id="743426" name="Rectangle 2"/>
          <p:cNvSpPr>
            <a:spLocks noGrp="1" noChangeArrowheads="1"/>
          </p:cNvSpPr>
          <p:nvPr>
            <p:ph type="title"/>
          </p:nvPr>
        </p:nvSpPr>
        <p:spPr bwMode="auto">
          <a:xfrm>
            <a:off x="381000" y="228600"/>
            <a:ext cx="8393113" cy="750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spAutoFit/>
          </a:bodyPr>
          <a:lstStyle/>
          <a:p>
            <a:pPr lvl="0"/>
            <a:r>
              <a:rPr lang="en-US" smtClean="0"/>
              <a:t>Click to edit Title Slide</a:t>
            </a:r>
          </a:p>
        </p:txBody>
      </p:sp>
      <p:sp>
        <p:nvSpPr>
          <p:cNvPr id="743427" name="Rectangle 3"/>
          <p:cNvSpPr>
            <a:spLocks noGrp="1" noChangeArrowheads="1"/>
          </p:cNvSpPr>
          <p:nvPr>
            <p:ph type="body" idx="1"/>
          </p:nvPr>
        </p:nvSpPr>
        <p:spPr bwMode="auto">
          <a:xfrm>
            <a:off x="381000" y="1416050"/>
            <a:ext cx="8388350" cy="22145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sp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Tree>
  </p:cSld>
  <p:clrMap bg1="dk2" tx1="lt1" bg2="dk1" tx2="lt2" accent1="accent1" accent2="accent2" accent3="accent3" accent4="accent4" accent5="accent5" accent6="accent6" hlink="hlink" folHlink="folHlink"/>
  <p:sldLayoutIdLst>
    <p:sldLayoutId id="2147483679" r:id="rId1"/>
    <p:sldLayoutId id="2147483669" r:id="rId2"/>
    <p:sldLayoutId id="2147483670" r:id="rId3"/>
    <p:sldLayoutId id="2147483671" r:id="rId4"/>
    <p:sldLayoutId id="2147483672" r:id="rId5"/>
    <p:sldLayoutId id="2147483673" r:id="rId6"/>
    <p:sldLayoutId id="2147483674" r:id="rId7"/>
    <p:sldLayoutId id="2147483675" r:id="rId8"/>
    <p:sldLayoutId id="2147483676" r:id="rId9"/>
    <p:sldLayoutId id="2147483677" r:id="rId10"/>
    <p:sldLayoutId id="2147483678" r:id="rId11"/>
  </p:sldLayoutIdLst>
  <p:transition/>
  <p:timing>
    <p:tnLst>
      <p:par>
        <p:cTn id="1" dur="indefinite" restart="never" nodeType="tmRoot"/>
      </p:par>
    </p:tnLst>
  </p:timing>
  <p:hf hdr="0" dt="0"/>
  <p:txStyles>
    <p:titleStyle>
      <a:lvl1pPr algn="l" rtl="0" eaLnBrk="0" fontAlgn="base" hangingPunct="0">
        <a:lnSpc>
          <a:spcPct val="90000"/>
        </a:lnSpc>
        <a:spcBef>
          <a:spcPct val="0"/>
        </a:spcBef>
        <a:spcAft>
          <a:spcPct val="0"/>
        </a:spcAft>
        <a:defRPr sz="4800">
          <a:solidFill>
            <a:schemeClr val="tx2"/>
          </a:solidFill>
          <a:effectLst>
            <a:outerShdw blurRad="38100" dist="38100" dir="2700000" algn="tl">
              <a:srgbClr val="000000"/>
            </a:outerShdw>
          </a:effectLst>
          <a:latin typeface="+mj-lt"/>
          <a:ea typeface="+mj-ea"/>
          <a:cs typeface="+mj-cs"/>
        </a:defRPr>
      </a:lvl1pPr>
      <a:lvl2pPr algn="l" rtl="0" eaLnBrk="0" fontAlgn="base" hangingPunct="0">
        <a:lnSpc>
          <a:spcPct val="90000"/>
        </a:lnSpc>
        <a:spcBef>
          <a:spcPct val="0"/>
        </a:spcBef>
        <a:spcAft>
          <a:spcPct val="0"/>
        </a:spcAft>
        <a:defRPr sz="4800">
          <a:solidFill>
            <a:schemeClr val="tx2"/>
          </a:solidFill>
          <a:effectLst>
            <a:outerShdw blurRad="38100" dist="38100" dir="2700000" algn="tl">
              <a:srgbClr val="000000"/>
            </a:outerShdw>
          </a:effectLst>
          <a:latin typeface="Franklin Gothic Medium" pitchFamily="34" charset="0"/>
        </a:defRPr>
      </a:lvl2pPr>
      <a:lvl3pPr algn="l" rtl="0" eaLnBrk="0" fontAlgn="base" hangingPunct="0">
        <a:lnSpc>
          <a:spcPct val="90000"/>
        </a:lnSpc>
        <a:spcBef>
          <a:spcPct val="0"/>
        </a:spcBef>
        <a:spcAft>
          <a:spcPct val="0"/>
        </a:spcAft>
        <a:defRPr sz="4800">
          <a:solidFill>
            <a:schemeClr val="tx2"/>
          </a:solidFill>
          <a:effectLst>
            <a:outerShdw blurRad="38100" dist="38100" dir="2700000" algn="tl">
              <a:srgbClr val="000000"/>
            </a:outerShdw>
          </a:effectLst>
          <a:latin typeface="Franklin Gothic Medium" pitchFamily="34" charset="0"/>
        </a:defRPr>
      </a:lvl3pPr>
      <a:lvl4pPr algn="l" rtl="0" eaLnBrk="0" fontAlgn="base" hangingPunct="0">
        <a:lnSpc>
          <a:spcPct val="90000"/>
        </a:lnSpc>
        <a:spcBef>
          <a:spcPct val="0"/>
        </a:spcBef>
        <a:spcAft>
          <a:spcPct val="0"/>
        </a:spcAft>
        <a:defRPr sz="4800">
          <a:solidFill>
            <a:schemeClr val="tx2"/>
          </a:solidFill>
          <a:effectLst>
            <a:outerShdw blurRad="38100" dist="38100" dir="2700000" algn="tl">
              <a:srgbClr val="000000"/>
            </a:outerShdw>
          </a:effectLst>
          <a:latin typeface="Franklin Gothic Medium" pitchFamily="34" charset="0"/>
        </a:defRPr>
      </a:lvl4pPr>
      <a:lvl5pPr algn="l" rtl="0" eaLnBrk="0" fontAlgn="base" hangingPunct="0">
        <a:lnSpc>
          <a:spcPct val="90000"/>
        </a:lnSpc>
        <a:spcBef>
          <a:spcPct val="0"/>
        </a:spcBef>
        <a:spcAft>
          <a:spcPct val="0"/>
        </a:spcAft>
        <a:defRPr sz="4800">
          <a:solidFill>
            <a:schemeClr val="tx2"/>
          </a:solidFill>
          <a:effectLst>
            <a:outerShdw blurRad="38100" dist="38100" dir="2700000" algn="tl">
              <a:srgbClr val="000000"/>
            </a:outerShdw>
          </a:effectLst>
          <a:latin typeface="Franklin Gothic Medium" pitchFamily="34" charset="0"/>
        </a:defRPr>
      </a:lvl5pPr>
      <a:lvl6pPr marL="457200" algn="l" rtl="0" fontAlgn="base">
        <a:lnSpc>
          <a:spcPct val="90000"/>
        </a:lnSpc>
        <a:spcBef>
          <a:spcPct val="0"/>
        </a:spcBef>
        <a:spcAft>
          <a:spcPct val="0"/>
        </a:spcAft>
        <a:defRPr sz="4800">
          <a:solidFill>
            <a:schemeClr val="tx2"/>
          </a:solidFill>
          <a:effectLst>
            <a:outerShdw blurRad="38100" dist="38100" dir="2700000" algn="tl">
              <a:srgbClr val="000000"/>
            </a:outerShdw>
          </a:effectLst>
          <a:latin typeface="Franklin Gothic Medium" pitchFamily="34" charset="0"/>
        </a:defRPr>
      </a:lvl6pPr>
      <a:lvl7pPr marL="914400" algn="l" rtl="0" fontAlgn="base">
        <a:lnSpc>
          <a:spcPct val="90000"/>
        </a:lnSpc>
        <a:spcBef>
          <a:spcPct val="0"/>
        </a:spcBef>
        <a:spcAft>
          <a:spcPct val="0"/>
        </a:spcAft>
        <a:defRPr sz="4800">
          <a:solidFill>
            <a:schemeClr val="tx2"/>
          </a:solidFill>
          <a:effectLst>
            <a:outerShdw blurRad="38100" dist="38100" dir="2700000" algn="tl">
              <a:srgbClr val="000000"/>
            </a:outerShdw>
          </a:effectLst>
          <a:latin typeface="Franklin Gothic Medium" pitchFamily="34" charset="0"/>
        </a:defRPr>
      </a:lvl7pPr>
      <a:lvl8pPr marL="1371600" algn="l" rtl="0" fontAlgn="base">
        <a:lnSpc>
          <a:spcPct val="90000"/>
        </a:lnSpc>
        <a:spcBef>
          <a:spcPct val="0"/>
        </a:spcBef>
        <a:spcAft>
          <a:spcPct val="0"/>
        </a:spcAft>
        <a:defRPr sz="4800">
          <a:solidFill>
            <a:schemeClr val="tx2"/>
          </a:solidFill>
          <a:effectLst>
            <a:outerShdw blurRad="38100" dist="38100" dir="2700000" algn="tl">
              <a:srgbClr val="000000"/>
            </a:outerShdw>
          </a:effectLst>
          <a:latin typeface="Franklin Gothic Medium" pitchFamily="34" charset="0"/>
        </a:defRPr>
      </a:lvl8pPr>
      <a:lvl9pPr marL="1828800" algn="l" rtl="0" fontAlgn="base">
        <a:lnSpc>
          <a:spcPct val="90000"/>
        </a:lnSpc>
        <a:spcBef>
          <a:spcPct val="0"/>
        </a:spcBef>
        <a:spcAft>
          <a:spcPct val="0"/>
        </a:spcAft>
        <a:defRPr sz="4800">
          <a:solidFill>
            <a:schemeClr val="tx2"/>
          </a:solidFill>
          <a:effectLst>
            <a:outerShdw blurRad="38100" dist="38100" dir="2700000" algn="tl">
              <a:srgbClr val="000000"/>
            </a:outerShdw>
          </a:effectLst>
          <a:latin typeface="Franklin Gothic Medium" pitchFamily="34" charset="0"/>
        </a:defRPr>
      </a:lvl9pPr>
    </p:titleStyle>
    <p:bodyStyle>
      <a:lvl1pPr marL="460375" indent="-460375" algn="l" rtl="0" eaLnBrk="0" fontAlgn="base" hangingPunct="0">
        <a:lnSpc>
          <a:spcPct val="90000"/>
        </a:lnSpc>
        <a:spcBef>
          <a:spcPct val="30000"/>
        </a:spcBef>
        <a:spcAft>
          <a:spcPct val="0"/>
        </a:spcAft>
        <a:buClr>
          <a:schemeClr val="tx2"/>
        </a:buClr>
        <a:buSzPct val="55000"/>
        <a:buFont typeface="Wingdings" pitchFamily="2" charset="2"/>
        <a:buBlip>
          <a:blip r:embed="rId14"/>
        </a:buBlip>
        <a:defRPr sz="3200">
          <a:solidFill>
            <a:schemeClr val="tx1"/>
          </a:solidFill>
          <a:effectLst>
            <a:outerShdw blurRad="38100" dist="38100" dir="2700000" algn="tl">
              <a:srgbClr val="000000"/>
            </a:outerShdw>
          </a:effectLst>
          <a:latin typeface="+mn-lt"/>
          <a:ea typeface="+mn-ea"/>
          <a:cs typeface="+mn-cs"/>
        </a:defRPr>
      </a:lvl1pPr>
      <a:lvl2pPr marL="855663" indent="-393700" algn="l" rtl="0" eaLnBrk="0" fontAlgn="base" hangingPunct="0">
        <a:lnSpc>
          <a:spcPct val="90000"/>
        </a:lnSpc>
        <a:spcBef>
          <a:spcPct val="30000"/>
        </a:spcBef>
        <a:spcAft>
          <a:spcPct val="0"/>
        </a:spcAft>
        <a:buClr>
          <a:schemeClr val="tx2"/>
        </a:buClr>
        <a:buSzPct val="55000"/>
        <a:buFont typeface="Wingdings" pitchFamily="2" charset="2"/>
        <a:buBlip>
          <a:blip r:embed="rId14"/>
        </a:buBlip>
        <a:defRPr sz="2800">
          <a:solidFill>
            <a:schemeClr val="tx1"/>
          </a:solidFill>
          <a:effectLst>
            <a:outerShdw blurRad="38100" dist="38100" dir="2700000" algn="tl">
              <a:srgbClr val="000000"/>
            </a:outerShdw>
          </a:effectLst>
          <a:latin typeface="+mn-lt"/>
        </a:defRPr>
      </a:lvl2pPr>
      <a:lvl3pPr marL="1258888" indent="-401638" algn="l" rtl="0" eaLnBrk="0" fontAlgn="base" hangingPunct="0">
        <a:lnSpc>
          <a:spcPct val="90000"/>
        </a:lnSpc>
        <a:spcBef>
          <a:spcPct val="30000"/>
        </a:spcBef>
        <a:spcAft>
          <a:spcPct val="0"/>
        </a:spcAft>
        <a:buClr>
          <a:schemeClr val="tx2"/>
        </a:buClr>
        <a:buSzPct val="55000"/>
        <a:buFont typeface="Wingdings" pitchFamily="2" charset="2"/>
        <a:buBlip>
          <a:blip r:embed="rId14"/>
        </a:buBlip>
        <a:defRPr sz="2400">
          <a:solidFill>
            <a:schemeClr val="tx1"/>
          </a:solidFill>
          <a:effectLst>
            <a:outerShdw blurRad="38100" dist="38100" dir="2700000" algn="tl">
              <a:srgbClr val="000000"/>
            </a:outerShdw>
          </a:effectLst>
          <a:latin typeface="+mn-lt"/>
        </a:defRPr>
      </a:lvl3pPr>
      <a:lvl4pPr marL="1595438" indent="-334963" algn="l" rtl="0" eaLnBrk="0" fontAlgn="base" hangingPunct="0">
        <a:lnSpc>
          <a:spcPct val="90000"/>
        </a:lnSpc>
        <a:spcBef>
          <a:spcPct val="30000"/>
        </a:spcBef>
        <a:spcAft>
          <a:spcPct val="0"/>
        </a:spcAft>
        <a:buClr>
          <a:schemeClr val="tx2"/>
        </a:buClr>
        <a:buSzPct val="55000"/>
        <a:buFont typeface="Wingdings" pitchFamily="2" charset="2"/>
        <a:buBlip>
          <a:blip r:embed="rId14"/>
        </a:buBlip>
        <a:defRPr sz="2000">
          <a:solidFill>
            <a:schemeClr val="tx1"/>
          </a:solidFill>
          <a:effectLst>
            <a:outerShdw blurRad="38100" dist="38100" dir="2700000" algn="tl">
              <a:srgbClr val="000000"/>
            </a:outerShdw>
          </a:effectLst>
          <a:latin typeface="+mn-lt"/>
        </a:defRPr>
      </a:lvl4pPr>
      <a:lvl5pPr marL="1909763" indent="-300038" algn="l" rtl="0" eaLnBrk="0" fontAlgn="base" hangingPunct="0">
        <a:lnSpc>
          <a:spcPct val="90000"/>
        </a:lnSpc>
        <a:spcBef>
          <a:spcPct val="30000"/>
        </a:spcBef>
        <a:spcAft>
          <a:spcPct val="0"/>
        </a:spcAft>
        <a:buClr>
          <a:schemeClr val="tx2"/>
        </a:buClr>
        <a:buSzPct val="55000"/>
        <a:buFont typeface="Wingdings" pitchFamily="2" charset="2"/>
        <a:buBlip>
          <a:blip r:embed="rId14"/>
        </a:buBlip>
        <a:defRPr sz="2000">
          <a:solidFill>
            <a:schemeClr val="tx1"/>
          </a:solidFill>
          <a:effectLst>
            <a:outerShdw blurRad="38100" dist="38100" dir="2700000" algn="tl">
              <a:srgbClr val="000000"/>
            </a:outerShdw>
          </a:effectLst>
          <a:latin typeface="+mn-lt"/>
        </a:defRPr>
      </a:lvl5pPr>
      <a:lvl6pPr marL="2366963" indent="-300038" algn="l" rtl="0" fontAlgn="base">
        <a:lnSpc>
          <a:spcPct val="90000"/>
        </a:lnSpc>
        <a:spcBef>
          <a:spcPct val="30000"/>
        </a:spcBef>
        <a:spcAft>
          <a:spcPct val="0"/>
        </a:spcAft>
        <a:buClr>
          <a:schemeClr val="tx2"/>
        </a:buClr>
        <a:buSzPct val="55000"/>
        <a:buFont typeface="Wingdings" pitchFamily="2" charset="2"/>
        <a:buBlip>
          <a:blip r:embed="rId14"/>
        </a:buBlip>
        <a:defRPr sz="2000">
          <a:solidFill>
            <a:schemeClr val="tx1"/>
          </a:solidFill>
          <a:effectLst>
            <a:outerShdw blurRad="38100" dist="38100" dir="2700000" algn="tl">
              <a:srgbClr val="000000"/>
            </a:outerShdw>
          </a:effectLst>
          <a:latin typeface="+mn-lt"/>
        </a:defRPr>
      </a:lvl6pPr>
      <a:lvl7pPr marL="2824163" indent="-300038" algn="l" rtl="0" fontAlgn="base">
        <a:lnSpc>
          <a:spcPct val="90000"/>
        </a:lnSpc>
        <a:spcBef>
          <a:spcPct val="30000"/>
        </a:spcBef>
        <a:spcAft>
          <a:spcPct val="0"/>
        </a:spcAft>
        <a:buClr>
          <a:schemeClr val="tx2"/>
        </a:buClr>
        <a:buSzPct val="55000"/>
        <a:buFont typeface="Wingdings" pitchFamily="2" charset="2"/>
        <a:buBlip>
          <a:blip r:embed="rId14"/>
        </a:buBlip>
        <a:defRPr sz="2000">
          <a:solidFill>
            <a:schemeClr val="tx1"/>
          </a:solidFill>
          <a:effectLst>
            <a:outerShdw blurRad="38100" dist="38100" dir="2700000" algn="tl">
              <a:srgbClr val="000000"/>
            </a:outerShdw>
          </a:effectLst>
          <a:latin typeface="+mn-lt"/>
        </a:defRPr>
      </a:lvl7pPr>
      <a:lvl8pPr marL="3281363" indent="-300038" algn="l" rtl="0" fontAlgn="base">
        <a:lnSpc>
          <a:spcPct val="90000"/>
        </a:lnSpc>
        <a:spcBef>
          <a:spcPct val="30000"/>
        </a:spcBef>
        <a:spcAft>
          <a:spcPct val="0"/>
        </a:spcAft>
        <a:buClr>
          <a:schemeClr val="tx2"/>
        </a:buClr>
        <a:buSzPct val="55000"/>
        <a:buFont typeface="Wingdings" pitchFamily="2" charset="2"/>
        <a:buBlip>
          <a:blip r:embed="rId14"/>
        </a:buBlip>
        <a:defRPr sz="2000">
          <a:solidFill>
            <a:schemeClr val="tx1"/>
          </a:solidFill>
          <a:effectLst>
            <a:outerShdw blurRad="38100" dist="38100" dir="2700000" algn="tl">
              <a:srgbClr val="000000"/>
            </a:outerShdw>
          </a:effectLst>
          <a:latin typeface="+mn-lt"/>
        </a:defRPr>
      </a:lvl8pPr>
      <a:lvl9pPr marL="3738563" indent="-300038" algn="l" rtl="0" fontAlgn="base">
        <a:lnSpc>
          <a:spcPct val="90000"/>
        </a:lnSpc>
        <a:spcBef>
          <a:spcPct val="30000"/>
        </a:spcBef>
        <a:spcAft>
          <a:spcPct val="0"/>
        </a:spcAft>
        <a:buClr>
          <a:schemeClr val="tx2"/>
        </a:buClr>
        <a:buSzPct val="55000"/>
        <a:buFont typeface="Wingdings" pitchFamily="2" charset="2"/>
        <a:buBlip>
          <a:blip r:embed="rId14"/>
        </a:buBlip>
        <a:defRPr sz="2000">
          <a:solidFill>
            <a:schemeClr val="tx1"/>
          </a:solidFill>
          <a:effectLst>
            <a:outerShdw blurRad="38100" dist="38100" dir="2700000" algn="tl">
              <a:srgbClr val="000000"/>
            </a:outerShdw>
          </a:effectLst>
          <a:latin typeface="+mn-lt"/>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hyperlink" Target="http://www.msdn-online.de/webcasts" TargetMode="Externa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http://www.tmn-systemberatung.de/" TargetMode="External"/><Relationship Id="rId2" Type="http://schemas.openxmlformats.org/officeDocument/2006/relationships/hyperlink" Target="http://www.xing.com/profile/armin_neudert" TargetMode="External"/><Relationship Id="rId1" Type="http://schemas.openxmlformats.org/officeDocument/2006/relationships/slideLayout" Target="../slideLayouts/slideLayout2.xml"/><Relationship Id="rId4" Type="http://schemas.openxmlformats.org/officeDocument/2006/relationships/image" Target="../media/image7.jpeg"/></Relationships>
</file>

<file path=ppt/slides/_rels/slide20.xml.rels><?xml version="1.0" encoding="UTF-8" standalone="yes"?>
<Relationships xmlns="http://schemas.openxmlformats.org/package/2006/relationships"><Relationship Id="rId3" Type="http://schemas.openxmlformats.org/officeDocument/2006/relationships/hyperlink" Target="http://msdn.microsoft.com/en-us/teamsystem/default.aspx" TargetMode="External"/><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hyperlink" Target="http://www.code-magazine.com/article.aspx?quickid=0703102&amp;page=1" TargetMode="External"/><Relationship Id="rId5" Type="http://schemas.openxmlformats.org/officeDocument/2006/relationships/hyperlink" Target="http://msdn.microsoft.com/en-us/teamsystem/dd408375.aspx" TargetMode="External"/><Relationship Id="rId4" Type="http://schemas.openxmlformats.org/officeDocument/2006/relationships/hyperlink" Target="http://msdn.microsoft.com/de-de/vsts2008/default.aspx" TargetMode="External"/></Relationships>
</file>

<file path=ppt/slides/_rels/slide21.xml.rels><?xml version="1.0" encoding="UTF-8" standalone="yes"?>
<Relationships xmlns="http://schemas.openxmlformats.org/package/2006/relationships"><Relationship Id="rId3" Type="http://schemas.openxmlformats.org/officeDocument/2006/relationships/hyperlink" Target="http://www.event-team.com/events/visualstudio/default.aspx" TargetMode="External"/><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hyperlink" Target="http://www.microsoft.com/germany/msdn/community/finder/default.mspx?modul=developer&amp;typ=UserGroups&amp;sort=0&amp;cm=" TargetMode="External"/><Relationship Id="rId5" Type="http://schemas.openxmlformats.org/officeDocument/2006/relationships/hyperlink" Target="http://devcon.dfpug.de/" TargetMode="External"/><Relationship Id="rId4" Type="http://schemas.openxmlformats.org/officeDocument/2006/relationships/hyperlink" Target="http://www.teamconf.de/" TargetMode="External"/></Relationships>
</file>

<file path=ppt/slides/_rels/slide22.xml.rels><?xml version="1.0" encoding="UTF-8" standalone="yes"?>
<Relationships xmlns="http://schemas.openxmlformats.org/package/2006/relationships"><Relationship Id="rId3" Type="http://schemas.openxmlformats.org/officeDocument/2006/relationships/hyperlink" Target="http://www.dfpug.de/" TargetMode="External"/><Relationship Id="rId2" Type="http://schemas.openxmlformats.org/officeDocument/2006/relationships/notesSlide" Target="../notesSlides/notesSlide6.xml"/><Relationship Id="rId1" Type="http://schemas.openxmlformats.org/officeDocument/2006/relationships/slideLayout" Target="../slideLayouts/slideLayout2.xml"/><Relationship Id="rId5" Type="http://schemas.openxmlformats.org/officeDocument/2006/relationships/hyperlink" Target="http://www.xing.com/profile/armin_neudert" TargetMode="External"/><Relationship Id="rId4" Type="http://schemas.openxmlformats.org/officeDocument/2006/relationships/hyperlink" Target="http://msdn2.microsoft.com/de-de/XYZ.de" TargetMode="External"/></Relationships>
</file>

<file path=ppt/slides/_rels/slide23.xml.rels><?xml version="1.0" encoding="UTF-8" standalone="yes"?>
<Relationships xmlns="http://schemas.openxmlformats.org/package/2006/relationships"><Relationship Id="rId3" Type="http://schemas.openxmlformats.org/officeDocument/2006/relationships/hyperlink" Target="http://www.microsoft.com/germany/events/eventdetail.aspx?EventID=1032419035" TargetMode="External"/><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hyperlink" Target="http://www.msdn-online.de/" TargetMode="External"/><Relationship Id="rId2" Type="http://schemas.openxmlformats.org/officeDocument/2006/relationships/hyperlink" Target="http://www.msdn-online.de/webcasts/finder" TargetMode="External"/><Relationship Id="rId1" Type="http://schemas.openxmlformats.org/officeDocument/2006/relationships/slideLayout" Target="../slideLayouts/slideLayout2.xml"/><Relationship Id="rId4" Type="http://schemas.openxmlformats.org/officeDocument/2006/relationships/image" Target="../media/image10.jpeg"/></Relationships>
</file>

<file path=ppt/slides/_rels/slide25.xml.rels><?xml version="1.0" encoding="UTF-8" standalone="yes"?>
<Relationships xmlns="http://schemas.openxmlformats.org/package/2006/relationships"><Relationship Id="rId8" Type="http://schemas.openxmlformats.org/officeDocument/2006/relationships/image" Target="../media/image15.png"/><Relationship Id="rId13" Type="http://schemas.openxmlformats.org/officeDocument/2006/relationships/image" Target="../media/image20.png"/><Relationship Id="rId3" Type="http://schemas.openxmlformats.org/officeDocument/2006/relationships/image" Target="../media/image11.png"/><Relationship Id="rId7" Type="http://schemas.openxmlformats.org/officeDocument/2006/relationships/image" Target="../media/image14.png"/><Relationship Id="rId12" Type="http://schemas.openxmlformats.org/officeDocument/2006/relationships/image" Target="../media/image19.png"/><Relationship Id="rId2" Type="http://schemas.openxmlformats.org/officeDocument/2006/relationships/notesSlide" Target="../notesSlides/notesSlide8.xml"/><Relationship Id="rId1" Type="http://schemas.openxmlformats.org/officeDocument/2006/relationships/slideLayout" Target="../slideLayouts/slideLayout7.xml"/><Relationship Id="rId6" Type="http://schemas.openxmlformats.org/officeDocument/2006/relationships/image" Target="../media/image13.png"/><Relationship Id="rId11" Type="http://schemas.openxmlformats.org/officeDocument/2006/relationships/image" Target="../media/image18.png"/><Relationship Id="rId5" Type="http://schemas.openxmlformats.org/officeDocument/2006/relationships/image" Target="../media/image12.png"/><Relationship Id="rId10" Type="http://schemas.openxmlformats.org/officeDocument/2006/relationships/image" Target="../media/image17.png"/><Relationship Id="rId4" Type="http://schemas.openxmlformats.org/officeDocument/2006/relationships/hyperlink" Target="http://www.msdn-online.de/webcasts" TargetMode="External"/><Relationship Id="rId9" Type="http://schemas.openxmlformats.org/officeDocument/2006/relationships/image" Target="../media/image16.png"/><Relationship Id="rId14" Type="http://schemas.openxmlformats.org/officeDocument/2006/relationships/image" Target="../media/image21.pn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5474" name="Rectangle 2"/>
          <p:cNvSpPr>
            <a:spLocks noGrp="1" noChangeArrowheads="1"/>
          </p:cNvSpPr>
          <p:nvPr>
            <p:ph type="ctrTitle"/>
          </p:nvPr>
        </p:nvSpPr>
        <p:spPr>
          <a:xfrm>
            <a:off x="395288" y="222250"/>
            <a:ext cx="8353425" cy="2086725"/>
          </a:xfrm>
        </p:spPr>
        <p:txBody>
          <a:bodyPr anchor="t"/>
          <a:lstStyle/>
          <a:p>
            <a:pPr eaLnBrk="1" hangingPunct="1">
              <a:defRPr/>
            </a:pPr>
            <a:r>
              <a:rPr lang="de-DE" sz="4000" b="1" dirty="0" smtClean="0">
                <a:effectLst>
                  <a:outerShdw blurRad="38100" dist="38100" dir="2700000" algn="tl">
                    <a:srgbClr val="000000">
                      <a:alpha val="43137"/>
                    </a:srgbClr>
                  </a:outerShdw>
                </a:effectLst>
                <a:latin typeface="Arial Black" pitchFamily="34" charset="0"/>
              </a:rPr>
              <a:t>MSDN Webcast</a:t>
            </a:r>
            <a:r>
              <a:rPr lang="de-DE" sz="2800" b="1" dirty="0" smtClean="0">
                <a:effectLst>
                  <a:outerShdw blurRad="38100" dist="38100" dir="2700000" algn="tl">
                    <a:srgbClr val="000000">
                      <a:alpha val="43137"/>
                    </a:srgbClr>
                  </a:outerShdw>
                </a:effectLst>
                <a:latin typeface="Arial Black" pitchFamily="34" charset="0"/>
              </a:rPr>
              <a:t> </a:t>
            </a:r>
            <a:r>
              <a:rPr lang="de-DE" sz="3200" b="1" dirty="0" smtClean="0"/>
              <a:t/>
            </a:r>
            <a:br>
              <a:rPr lang="de-DE" sz="3200" b="1" dirty="0" smtClean="0"/>
            </a:br>
            <a:r>
              <a:rPr lang="de-DE" sz="3200" b="1" dirty="0" smtClean="0"/>
              <a:t/>
            </a:r>
            <a:br>
              <a:rPr lang="de-DE" sz="3200" b="1" dirty="0" smtClean="0"/>
            </a:br>
            <a:r>
              <a:rPr lang="de-DE" sz="3600" dirty="0" smtClean="0"/>
              <a:t>Team Foundation Server mit</a:t>
            </a:r>
            <a:br>
              <a:rPr lang="de-DE" sz="3600" dirty="0" smtClean="0"/>
            </a:br>
            <a:r>
              <a:rPr lang="de-DE" sz="3600" dirty="0" smtClean="0"/>
              <a:t>Visual FoxPro nutzen</a:t>
            </a:r>
            <a:endParaRPr lang="en-US" sz="2800" i="1" dirty="0" smtClean="0"/>
          </a:p>
        </p:txBody>
      </p:sp>
      <p:pic>
        <p:nvPicPr>
          <p:cNvPr id="3075" name="Picture 3" descr="MSDN logo reverse"/>
          <p:cNvPicPr>
            <a:picLocks noChangeAspect="1" noChangeArrowheads="1"/>
          </p:cNvPicPr>
          <p:nvPr/>
        </p:nvPicPr>
        <p:blipFill>
          <a:blip r:embed="rId3" cstate="print"/>
          <a:srcRect/>
          <a:stretch>
            <a:fillRect/>
          </a:stretch>
        </p:blipFill>
        <p:spPr bwMode="auto">
          <a:xfrm>
            <a:off x="6588125" y="5378450"/>
            <a:ext cx="2555875" cy="1308100"/>
          </a:xfrm>
          <a:prstGeom prst="rect">
            <a:avLst/>
          </a:prstGeom>
          <a:noFill/>
          <a:ln w="9525">
            <a:noFill/>
            <a:miter lim="800000"/>
            <a:headEnd/>
            <a:tailEnd/>
          </a:ln>
        </p:spPr>
      </p:pic>
      <p:sp>
        <p:nvSpPr>
          <p:cNvPr id="745476" name="Rectangle 4"/>
          <p:cNvSpPr>
            <a:spLocks noGrp="1" noChangeArrowheads="1"/>
          </p:cNvSpPr>
          <p:nvPr>
            <p:ph type="subTitle" idx="1"/>
          </p:nvPr>
        </p:nvSpPr>
        <p:spPr>
          <a:xfrm>
            <a:off x="395288" y="3597988"/>
            <a:ext cx="7861300" cy="1034129"/>
          </a:xfrm>
        </p:spPr>
        <p:txBody>
          <a:bodyPr/>
          <a:lstStyle/>
          <a:p>
            <a:pPr eaLnBrk="1" hangingPunct="1">
              <a:defRPr/>
            </a:pPr>
            <a:r>
              <a:rPr lang="de-DE" dirty="0" smtClean="0"/>
              <a:t>Präsentator: Armin Neudert</a:t>
            </a:r>
          </a:p>
          <a:p>
            <a:pPr eaLnBrk="1" hangingPunct="1">
              <a:defRPr/>
            </a:pPr>
            <a:r>
              <a:rPr lang="de-DE" sz="3200" dirty="0" smtClean="0"/>
              <a:t>Kontakt: neudert@tmn-systemberatung.de</a:t>
            </a:r>
          </a:p>
        </p:txBody>
      </p:sp>
      <p:graphicFrame>
        <p:nvGraphicFramePr>
          <p:cNvPr id="745477" name="Group 5"/>
          <p:cNvGraphicFramePr>
            <a:graphicFrameLocks noGrp="1"/>
          </p:cNvGraphicFramePr>
          <p:nvPr/>
        </p:nvGraphicFramePr>
        <p:xfrm>
          <a:off x="3579813" y="3362325"/>
          <a:ext cx="1028700" cy="457200"/>
        </p:xfrm>
        <a:graphic>
          <a:graphicData uri="http://schemas.openxmlformats.org/drawingml/2006/table">
            <a:tbl>
              <a:tblPr/>
              <a:tblGrid>
                <a:gridCol w="1028700"/>
              </a:tblGrid>
              <a:tr h="152400">
                <a:tc>
                  <a:txBody>
                    <a:bodyPr/>
                    <a:lstStyle/>
                    <a:p>
                      <a:pPr marL="0" marR="0" lvl="0" indent="0" algn="l" defTabSz="914400" rtl="0" eaLnBrk="1" fontAlgn="t" latinLnBrk="0" hangingPunct="1">
                        <a:lnSpc>
                          <a:spcPct val="100000"/>
                        </a:lnSpc>
                        <a:spcBef>
                          <a:spcPct val="0"/>
                        </a:spcBef>
                        <a:spcAft>
                          <a:spcPct val="0"/>
                        </a:spcAft>
                        <a:buClrTx/>
                        <a:buSzTx/>
                        <a:buFontTx/>
                        <a:buNone/>
                        <a:tabLst/>
                      </a:pPr>
                      <a:endParaRPr kumimoji="0" lang="de-DE" sz="2400" b="0" i="0" u="none" strike="noStrike" cap="none" normalizeH="0" baseline="0" dirty="0" smtClean="0">
                        <a:ln>
                          <a:noFill/>
                        </a:ln>
                        <a:solidFill>
                          <a:schemeClr val="tx1"/>
                        </a:solidFill>
                        <a:effectLst/>
                        <a:latin typeface="Times New Roman" pitchFamily="18" charset="0"/>
                      </a:endParaRPr>
                    </a:p>
                  </a:txBody>
                  <a:tcPr horzOverflow="overflow">
                    <a:lnL cap="flat">
                      <a:noFill/>
                    </a:lnL>
                    <a:lnR cap="flat">
                      <a:noFill/>
                    </a:lnR>
                    <a:lnT cap="flat">
                      <a:noFill/>
                    </a:lnT>
                    <a:lnB cap="flat">
                      <a:noFill/>
                    </a:lnB>
                    <a:lnTlToBr>
                      <a:noFill/>
                    </a:lnTlToBr>
                    <a:lnBlToTr>
                      <a:noFill/>
                    </a:lnBlToTr>
                    <a:noFill/>
                  </a:tcPr>
                </a:tc>
              </a:tr>
            </a:tbl>
          </a:graphicData>
        </a:graphic>
      </p:graphicFrame>
      <p:sp>
        <p:nvSpPr>
          <p:cNvPr id="6" name="Textfeld 5"/>
          <p:cNvSpPr txBox="1"/>
          <p:nvPr/>
        </p:nvSpPr>
        <p:spPr>
          <a:xfrm>
            <a:off x="395173" y="5076825"/>
            <a:ext cx="6288202" cy="1723549"/>
          </a:xfrm>
          <a:prstGeom prst="rect">
            <a:avLst/>
          </a:prstGeom>
          <a:noFill/>
        </p:spPr>
        <p:txBody>
          <a:bodyPr wrap="square" rtlCol="0">
            <a:spAutoFit/>
          </a:bodyPr>
          <a:lstStyle/>
          <a:p>
            <a:r>
              <a:rPr lang="de-DE" dirty="0" smtClean="0"/>
              <a:t>MSDN Webcasts - die kostenlosen Online-Referate von Microsoft für Entwickler - MSDN Online Deutschland</a:t>
            </a:r>
            <a:br>
              <a:rPr lang="de-DE" dirty="0" smtClean="0"/>
            </a:br>
            <a:r>
              <a:rPr lang="de-DE" dirty="0" smtClean="0">
                <a:hlinkClick r:id="rId4"/>
              </a:rPr>
              <a:t>http://www.msdn-online.de/webcasts</a:t>
            </a:r>
            <a:r>
              <a:rPr lang="de-DE" dirty="0" smtClean="0"/>
              <a:t> </a:t>
            </a:r>
            <a:br>
              <a:rPr lang="de-DE" dirty="0" smtClean="0"/>
            </a:br>
            <a:r>
              <a:rPr lang="de-DE" dirty="0" smtClean="0"/>
              <a:t/>
            </a:r>
            <a:br>
              <a:rPr lang="de-DE" dirty="0" smtClean="0"/>
            </a:br>
            <a:r>
              <a:rPr lang="de-DE" sz="1400" dirty="0" smtClean="0">
                <a:solidFill>
                  <a:schemeClr val="tx1">
                    <a:lumMod val="65000"/>
                  </a:schemeClr>
                </a:solidFill>
              </a:rPr>
              <a:t>© Copyright 2008 Microsoft Corporation. Alle Rechte vorbehalten.</a:t>
            </a:r>
            <a:br>
              <a:rPr lang="de-DE" sz="1400" dirty="0" smtClean="0">
                <a:solidFill>
                  <a:schemeClr val="tx1">
                    <a:lumMod val="65000"/>
                  </a:schemeClr>
                </a:solidFill>
              </a:rPr>
            </a:br>
            <a:r>
              <a:rPr lang="en-US" sz="1400" dirty="0">
                <a:solidFill>
                  <a:schemeClr val="tx1">
                    <a:lumMod val="65000"/>
                  </a:schemeClr>
                </a:solidFill>
              </a:rPr>
              <a:t>This presentation is for informational purposes only. Microsoft makes no warranties, express or implied, in this summary.</a:t>
            </a:r>
            <a:endParaRPr lang="de-DE" dirty="0">
              <a:solidFill>
                <a:schemeClr val="tx1">
                  <a:lumMod val="65000"/>
                </a:schemeClr>
              </a:solidFill>
            </a:endParaRPr>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4690" name="Rectangle 2"/>
          <p:cNvSpPr>
            <a:spLocks noGrp="1" noChangeArrowheads="1"/>
          </p:cNvSpPr>
          <p:nvPr>
            <p:ph type="title"/>
          </p:nvPr>
        </p:nvSpPr>
        <p:spPr/>
        <p:txBody>
          <a:bodyPr/>
          <a:lstStyle/>
          <a:p>
            <a:pPr eaLnBrk="1" hangingPunct="1">
              <a:defRPr/>
            </a:pPr>
            <a:r>
              <a:rPr lang="de-DE" dirty="0" smtClean="0"/>
              <a:t>SCC Kernkonzepte</a:t>
            </a:r>
          </a:p>
        </p:txBody>
      </p:sp>
      <p:sp>
        <p:nvSpPr>
          <p:cNvPr id="754691" name="Rectangle 3"/>
          <p:cNvSpPr>
            <a:spLocks noGrp="1" noChangeArrowheads="1"/>
          </p:cNvSpPr>
          <p:nvPr>
            <p:ph type="body" idx="1"/>
          </p:nvPr>
        </p:nvSpPr>
        <p:spPr>
          <a:xfrm>
            <a:off x="381000" y="1416050"/>
            <a:ext cx="8388350" cy="4154984"/>
          </a:xfrm>
        </p:spPr>
        <p:txBody>
          <a:bodyPr/>
          <a:lstStyle/>
          <a:p>
            <a:pPr eaLnBrk="1" hangingPunct="1">
              <a:defRPr/>
            </a:pPr>
            <a:r>
              <a:rPr lang="de-DE" dirty="0" smtClean="0"/>
              <a:t>Komplett neues Produkt zur SCC </a:t>
            </a:r>
          </a:p>
          <a:p>
            <a:pPr lvl="1" eaLnBrk="1" hangingPunct="1">
              <a:defRPr/>
            </a:pPr>
            <a:r>
              <a:rPr lang="de-DE" dirty="0" smtClean="0"/>
              <a:t>Verschiedene Locks</a:t>
            </a:r>
          </a:p>
          <a:p>
            <a:pPr lvl="1" eaLnBrk="1" hangingPunct="1">
              <a:defRPr/>
            </a:pPr>
            <a:r>
              <a:rPr lang="de-DE" dirty="0" smtClean="0"/>
              <a:t>Change Sets / transaktionales CheckIn</a:t>
            </a:r>
          </a:p>
          <a:p>
            <a:pPr lvl="1" eaLnBrk="1" hangingPunct="1">
              <a:defRPr/>
            </a:pPr>
            <a:r>
              <a:rPr lang="de-DE" dirty="0" smtClean="0"/>
              <a:t>Shelving</a:t>
            </a:r>
          </a:p>
          <a:p>
            <a:pPr lvl="1" eaLnBrk="1" hangingPunct="1">
              <a:defRPr/>
            </a:pPr>
            <a:r>
              <a:rPr lang="de-DE" dirty="0" smtClean="0"/>
              <a:t>CheckIn-Policies für mehr Qualität</a:t>
            </a:r>
          </a:p>
          <a:p>
            <a:pPr lvl="1" eaLnBrk="1" hangingPunct="1">
              <a:defRPr/>
            </a:pPr>
            <a:r>
              <a:rPr lang="de-DE" dirty="0" smtClean="0"/>
              <a:t>Verknüpfung mit Work Items</a:t>
            </a:r>
          </a:p>
          <a:p>
            <a:pPr lvl="1" eaLnBrk="1" hangingPunct="1">
              <a:defRPr/>
            </a:pPr>
            <a:r>
              <a:rPr lang="de-DE" dirty="0" smtClean="0"/>
              <a:t>Nur Änderungen werden gespeichert</a:t>
            </a:r>
          </a:p>
          <a:p>
            <a:pPr lvl="1" eaLnBrk="1" hangingPunct="1">
              <a:defRPr/>
            </a:pPr>
            <a:r>
              <a:rPr lang="de-DE" dirty="0" smtClean="0"/>
              <a:t>Auf Webservices basierend</a:t>
            </a:r>
          </a:p>
        </p:txBody>
      </p:sp>
    </p:spTree>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4690" name="Rectangle 2"/>
          <p:cNvSpPr>
            <a:spLocks noGrp="1" noChangeArrowheads="1"/>
          </p:cNvSpPr>
          <p:nvPr>
            <p:ph type="title"/>
          </p:nvPr>
        </p:nvSpPr>
        <p:spPr/>
        <p:txBody>
          <a:bodyPr/>
          <a:lstStyle/>
          <a:p>
            <a:pPr eaLnBrk="1" hangingPunct="1">
              <a:defRPr/>
            </a:pPr>
            <a:r>
              <a:rPr lang="de-DE" dirty="0" smtClean="0"/>
              <a:t>SCC – VFP-Integration</a:t>
            </a:r>
          </a:p>
        </p:txBody>
      </p:sp>
      <p:sp>
        <p:nvSpPr>
          <p:cNvPr id="754691" name="Rectangle 3"/>
          <p:cNvSpPr>
            <a:spLocks noGrp="1" noChangeArrowheads="1"/>
          </p:cNvSpPr>
          <p:nvPr>
            <p:ph type="body" idx="1"/>
          </p:nvPr>
        </p:nvSpPr>
        <p:spPr>
          <a:xfrm>
            <a:off x="381000" y="1416050"/>
            <a:ext cx="8388350" cy="4508500"/>
          </a:xfrm>
        </p:spPr>
        <p:txBody>
          <a:bodyPr>
            <a:normAutofit fontScale="92500"/>
          </a:bodyPr>
          <a:lstStyle/>
          <a:p>
            <a:pPr eaLnBrk="1" hangingPunct="1">
              <a:defRPr/>
            </a:pPr>
            <a:r>
              <a:rPr lang="de-DE" dirty="0" smtClean="0"/>
              <a:t>Vollständige Integration</a:t>
            </a:r>
          </a:p>
          <a:p>
            <a:pPr lvl="1" eaLnBrk="1" hangingPunct="1">
              <a:defRPr/>
            </a:pPr>
            <a:r>
              <a:rPr lang="de-DE" dirty="0" smtClean="0"/>
              <a:t>Alle Standardvorgänge (CheckOut, CheckIn, ...)</a:t>
            </a:r>
          </a:p>
          <a:p>
            <a:pPr lvl="1" eaLnBrk="1" hangingPunct="1">
              <a:defRPr/>
            </a:pPr>
            <a:r>
              <a:rPr lang="de-DE" dirty="0" smtClean="0"/>
              <a:t>Verknüpfung mit Work Items</a:t>
            </a:r>
          </a:p>
          <a:p>
            <a:pPr lvl="1" eaLnBrk="1" hangingPunct="1">
              <a:defRPr/>
            </a:pPr>
            <a:r>
              <a:rPr lang="de-DE" dirty="0" smtClean="0"/>
              <a:t>CheckIn-Policies</a:t>
            </a:r>
          </a:p>
          <a:p>
            <a:pPr eaLnBrk="1" hangingPunct="1">
              <a:defRPr/>
            </a:pPr>
            <a:endParaRPr lang="de-DE" dirty="0" smtClean="0"/>
          </a:p>
          <a:p>
            <a:pPr eaLnBrk="1" hangingPunct="1">
              <a:defRPr/>
            </a:pPr>
            <a:r>
              <a:rPr lang="de-DE" dirty="0" smtClean="0"/>
              <a:t>Standardmäßig nicht </a:t>
            </a:r>
            <a:r>
              <a:rPr lang="de-DE" dirty="0" smtClean="0"/>
              <a:t>in VFP möglich</a:t>
            </a:r>
            <a:endParaRPr lang="de-DE" dirty="0" smtClean="0"/>
          </a:p>
          <a:p>
            <a:pPr lvl="1" eaLnBrk="1" hangingPunct="1">
              <a:defRPr/>
            </a:pPr>
            <a:r>
              <a:rPr lang="de-DE" dirty="0" smtClean="0"/>
              <a:t>Change Sets/transaktionales CheckIn nur bedingt</a:t>
            </a:r>
          </a:p>
          <a:p>
            <a:pPr lvl="1" eaLnBrk="1" hangingPunct="1">
              <a:defRPr/>
            </a:pPr>
            <a:r>
              <a:rPr lang="de-DE" dirty="0" smtClean="0"/>
              <a:t>Shelving</a:t>
            </a:r>
          </a:p>
          <a:p>
            <a:pPr lvl="1" eaLnBrk="1" hangingPunct="1">
              <a:defRPr/>
            </a:pPr>
            <a:r>
              <a:rPr lang="de-DE" dirty="0" smtClean="0"/>
              <a:t>Andere Lockarten als CheckOut-Lock</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54691">
                                            <p:txEl>
                                              <p:pRg st="5" end="5"/>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754691">
                                            <p:txEl>
                                              <p:pRg st="6" end="6"/>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754691">
                                            <p:txEl>
                                              <p:pRg st="7" end="7"/>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754691">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4690" name="Rectangle 2"/>
          <p:cNvSpPr>
            <a:spLocks noGrp="1" noChangeArrowheads="1"/>
          </p:cNvSpPr>
          <p:nvPr>
            <p:ph type="title"/>
          </p:nvPr>
        </p:nvSpPr>
        <p:spPr/>
        <p:txBody>
          <a:bodyPr/>
          <a:lstStyle/>
          <a:p>
            <a:pPr eaLnBrk="1" hangingPunct="1">
              <a:defRPr/>
            </a:pPr>
            <a:r>
              <a:rPr lang="de-DE" dirty="0" smtClean="0"/>
              <a:t>SCC – VFP-Integration</a:t>
            </a:r>
          </a:p>
        </p:txBody>
      </p:sp>
      <p:sp>
        <p:nvSpPr>
          <p:cNvPr id="754691" name="Rectangle 3"/>
          <p:cNvSpPr>
            <a:spLocks noGrp="1" noChangeArrowheads="1"/>
          </p:cNvSpPr>
          <p:nvPr>
            <p:ph type="body" idx="1"/>
          </p:nvPr>
        </p:nvSpPr>
        <p:spPr>
          <a:xfrm>
            <a:off x="381000" y="1416050"/>
            <a:ext cx="8388350" cy="4508500"/>
          </a:xfrm>
        </p:spPr>
        <p:txBody>
          <a:bodyPr>
            <a:normAutofit fontScale="85000" lnSpcReduction="20000"/>
          </a:bodyPr>
          <a:lstStyle/>
          <a:p>
            <a:pPr eaLnBrk="1" hangingPunct="1">
              <a:defRPr/>
            </a:pPr>
            <a:r>
              <a:rPr lang="de-DE" dirty="0" smtClean="0"/>
              <a:t>VFP-integrierte SCC</a:t>
            </a:r>
            <a:endParaRPr lang="de-DE" dirty="0" smtClean="0"/>
          </a:p>
          <a:p>
            <a:pPr lvl="1" eaLnBrk="1" hangingPunct="1">
              <a:defRPr/>
            </a:pPr>
            <a:r>
              <a:rPr lang="de-DE" dirty="0" smtClean="0"/>
              <a:t>Nicht alle Features vollständig nutzbar</a:t>
            </a:r>
          </a:p>
          <a:p>
            <a:pPr lvl="1" eaLnBrk="1" hangingPunct="1">
              <a:defRPr/>
            </a:pPr>
            <a:endParaRPr lang="de-DE" dirty="0" smtClean="0"/>
          </a:p>
          <a:p>
            <a:pPr eaLnBrk="1" hangingPunct="1">
              <a:defRPr/>
            </a:pPr>
            <a:r>
              <a:rPr lang="de-DE" dirty="0" smtClean="0"/>
              <a:t>SCC außerhalb VFP </a:t>
            </a:r>
            <a:endParaRPr lang="de-DE" dirty="0" smtClean="0"/>
          </a:p>
          <a:p>
            <a:pPr lvl="1" eaLnBrk="1" hangingPunct="1">
              <a:defRPr/>
            </a:pPr>
            <a:r>
              <a:rPr lang="de-DE" dirty="0" smtClean="0"/>
              <a:t>Team Explorer/Windows Explorer AddIn</a:t>
            </a:r>
          </a:p>
          <a:p>
            <a:pPr lvl="1" eaLnBrk="1" hangingPunct="1">
              <a:defRPr/>
            </a:pPr>
            <a:r>
              <a:rPr lang="de-DE" dirty="0" smtClean="0"/>
              <a:t>Alle TFS-Features verfügbar</a:t>
            </a:r>
          </a:p>
          <a:p>
            <a:pPr lvl="1" eaLnBrk="1" hangingPunct="1">
              <a:defRPr/>
            </a:pPr>
            <a:r>
              <a:rPr lang="de-DE" dirty="0" smtClean="0"/>
              <a:t>Etwas weniger komfortabel</a:t>
            </a:r>
          </a:p>
          <a:p>
            <a:pPr lvl="1" eaLnBrk="1" hangingPunct="1">
              <a:defRPr/>
            </a:pPr>
            <a:r>
              <a:rPr lang="de-DE" dirty="0" smtClean="0"/>
              <a:t>Verlust des Compare-Features, da VFP keine Textrepräsentationen von Klassen und Forms mehr erstellt, aber Ersatz möglich</a:t>
            </a:r>
          </a:p>
          <a:p>
            <a:pPr lvl="1" eaLnBrk="1" hangingPunct="1">
              <a:defRPr/>
            </a:pPr>
            <a:endParaRPr lang="de-DE" dirty="0" smtClean="0"/>
          </a:p>
          <a:p>
            <a:pPr eaLnBrk="1" hangingPunct="1">
              <a:defRPr/>
            </a:pPr>
            <a:r>
              <a:rPr lang="de-DE" dirty="0" smtClean="0"/>
              <a:t>Ersatz des VFP-Projektmanagers durch eigenes Tool</a:t>
            </a:r>
          </a:p>
          <a:p>
            <a:pPr lvl="1" eaLnBrk="1" hangingPunct="1">
              <a:defRPr/>
            </a:pPr>
            <a:endParaRPr lang="de-DE" dirty="0" smtClean="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54691">
                                            <p:txEl>
                                              <p:pRg st="3" end="3"/>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754691">
                                            <p:txEl>
                                              <p:pRg st="4" end="4"/>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754691">
                                            <p:txEl>
                                              <p:pRg st="5" end="5"/>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754691">
                                            <p:txEl>
                                              <p:pRg st="6" end="6"/>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754691">
                                            <p:txEl>
                                              <p:pRg st="7" end="7"/>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754691">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4690" name="Rectangle 2"/>
          <p:cNvSpPr>
            <a:spLocks noGrp="1" noChangeArrowheads="1"/>
          </p:cNvSpPr>
          <p:nvPr>
            <p:ph type="title"/>
          </p:nvPr>
        </p:nvSpPr>
        <p:spPr/>
        <p:txBody>
          <a:bodyPr/>
          <a:lstStyle/>
          <a:p>
            <a:pPr eaLnBrk="1" hangingPunct="1">
              <a:defRPr/>
            </a:pPr>
            <a:r>
              <a:rPr lang="de-DE" dirty="0" smtClean="0"/>
              <a:t>Arbeitsaufgaben</a:t>
            </a:r>
          </a:p>
        </p:txBody>
      </p:sp>
      <p:sp>
        <p:nvSpPr>
          <p:cNvPr id="754691" name="Rectangle 3"/>
          <p:cNvSpPr>
            <a:spLocks noGrp="1" noChangeArrowheads="1"/>
          </p:cNvSpPr>
          <p:nvPr>
            <p:ph type="body" idx="1"/>
          </p:nvPr>
        </p:nvSpPr>
        <p:spPr>
          <a:xfrm>
            <a:off x="381000" y="1416050"/>
            <a:ext cx="8388350" cy="1569660"/>
          </a:xfrm>
        </p:spPr>
        <p:txBody>
          <a:bodyPr/>
          <a:lstStyle/>
          <a:p>
            <a:pPr eaLnBrk="1" hangingPunct="1">
              <a:defRPr/>
            </a:pPr>
            <a:r>
              <a:rPr lang="de-DE" dirty="0" smtClean="0"/>
              <a:t>Demo</a:t>
            </a:r>
          </a:p>
          <a:p>
            <a:pPr lvl="1" eaLnBrk="1" hangingPunct="1">
              <a:defRPr/>
            </a:pPr>
            <a:endParaRPr lang="de-DE" dirty="0" smtClean="0"/>
          </a:p>
          <a:p>
            <a:pPr lvl="1" eaLnBrk="1" hangingPunct="1">
              <a:defRPr/>
            </a:pPr>
            <a:r>
              <a:rPr lang="de-DE" dirty="0" smtClean="0"/>
              <a:t>Aufgabenverwaltung in Team Explorer und Excel</a:t>
            </a:r>
          </a:p>
        </p:txBody>
      </p:sp>
    </p:spTree>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381000" y="228600"/>
            <a:ext cx="8393113" cy="757130"/>
          </a:xfrm>
        </p:spPr>
        <p:txBody>
          <a:bodyPr/>
          <a:lstStyle/>
          <a:p>
            <a:r>
              <a:rPr lang="de-DE" dirty="0" smtClean="0"/>
              <a:t>StartUp - Evaluierung</a:t>
            </a:r>
            <a:endParaRPr lang="de-DE" dirty="0"/>
          </a:p>
        </p:txBody>
      </p:sp>
      <p:sp>
        <p:nvSpPr>
          <p:cNvPr id="3" name="Inhaltsplatzhalter 2"/>
          <p:cNvSpPr>
            <a:spLocks noGrp="1"/>
          </p:cNvSpPr>
          <p:nvPr>
            <p:ph idx="1"/>
          </p:nvPr>
        </p:nvSpPr>
        <p:spPr>
          <a:xfrm>
            <a:off x="381000" y="1416050"/>
            <a:ext cx="8388350" cy="3785652"/>
          </a:xfrm>
        </p:spPr>
        <p:txBody>
          <a:bodyPr/>
          <a:lstStyle/>
          <a:p>
            <a:r>
              <a:rPr lang="de-DE" dirty="0" smtClean="0"/>
              <a:t>Vorinstallierte virtuelle Maschinen für Virtual PC mit Trial-Editions</a:t>
            </a:r>
          </a:p>
          <a:p>
            <a:pPr lvl="1"/>
            <a:r>
              <a:rPr lang="de-DE" dirty="0" smtClean="0"/>
              <a:t>Komplett mit Visual Studio Team Suite</a:t>
            </a:r>
          </a:p>
          <a:p>
            <a:pPr lvl="1"/>
            <a:r>
              <a:rPr lang="de-DE" dirty="0" smtClean="0"/>
              <a:t>Nur Team Foundation Server</a:t>
            </a:r>
          </a:p>
          <a:p>
            <a:endParaRPr lang="de-DE" dirty="0" smtClean="0"/>
          </a:p>
          <a:p>
            <a:r>
              <a:rPr lang="de-DE" dirty="0" smtClean="0"/>
              <a:t>Trial Editions zum selbst installieren</a:t>
            </a:r>
          </a:p>
          <a:p>
            <a:endParaRPr lang="de-DE" dirty="0" smtClean="0"/>
          </a:p>
        </p:txBody>
      </p:sp>
    </p:spTree>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4690" name="Rectangle 2"/>
          <p:cNvSpPr>
            <a:spLocks noGrp="1" noChangeArrowheads="1"/>
          </p:cNvSpPr>
          <p:nvPr>
            <p:ph type="title"/>
          </p:nvPr>
        </p:nvSpPr>
        <p:spPr/>
        <p:txBody>
          <a:bodyPr/>
          <a:lstStyle/>
          <a:p>
            <a:pPr eaLnBrk="1" hangingPunct="1">
              <a:defRPr/>
            </a:pPr>
            <a:r>
              <a:rPr lang="de-DE" dirty="0" smtClean="0"/>
              <a:t>StartUp – Installation</a:t>
            </a:r>
          </a:p>
        </p:txBody>
      </p:sp>
      <p:sp>
        <p:nvSpPr>
          <p:cNvPr id="754691" name="Rectangle 3"/>
          <p:cNvSpPr>
            <a:spLocks noGrp="1" noChangeArrowheads="1"/>
          </p:cNvSpPr>
          <p:nvPr>
            <p:ph type="body" idx="1"/>
          </p:nvPr>
        </p:nvSpPr>
        <p:spPr>
          <a:xfrm>
            <a:off x="381000" y="1416051"/>
            <a:ext cx="8388350" cy="4813300"/>
          </a:xfrm>
        </p:spPr>
        <p:txBody>
          <a:bodyPr>
            <a:normAutofit fontScale="92500" lnSpcReduction="20000"/>
          </a:bodyPr>
          <a:lstStyle/>
          <a:p>
            <a:pPr eaLnBrk="1" hangingPunct="1">
              <a:defRPr/>
            </a:pPr>
            <a:r>
              <a:rPr lang="de-DE" dirty="0" smtClean="0"/>
              <a:t>Server</a:t>
            </a:r>
          </a:p>
          <a:p>
            <a:pPr lvl="1" eaLnBrk="1" hangingPunct="1">
              <a:defRPr/>
            </a:pPr>
            <a:r>
              <a:rPr lang="de-DE" dirty="0" smtClean="0"/>
              <a:t>Team Foundation Server installieren (Anleitung beachten!)</a:t>
            </a:r>
          </a:p>
          <a:p>
            <a:pPr eaLnBrk="1" hangingPunct="1">
              <a:defRPr/>
            </a:pPr>
            <a:endParaRPr lang="de-DE" dirty="0" smtClean="0"/>
          </a:p>
          <a:p>
            <a:pPr eaLnBrk="1" hangingPunct="1">
              <a:defRPr/>
            </a:pPr>
            <a:r>
              <a:rPr lang="de-DE" dirty="0" smtClean="0"/>
              <a:t>Client</a:t>
            </a:r>
          </a:p>
          <a:p>
            <a:pPr lvl="1" eaLnBrk="1" hangingPunct="1">
              <a:defRPr/>
            </a:pPr>
            <a:r>
              <a:rPr lang="de-DE" dirty="0" smtClean="0"/>
              <a:t>Team Explorer installieren</a:t>
            </a:r>
          </a:p>
          <a:p>
            <a:pPr lvl="1" eaLnBrk="1" hangingPunct="1">
              <a:defRPr/>
            </a:pPr>
            <a:endParaRPr lang="de-DE" dirty="0" smtClean="0"/>
          </a:p>
          <a:p>
            <a:pPr eaLnBrk="1" hangingPunct="1">
              <a:defRPr/>
            </a:pPr>
            <a:r>
              <a:rPr lang="de-DE" dirty="0" smtClean="0"/>
              <a:t>VFP-Integration</a:t>
            </a:r>
          </a:p>
          <a:p>
            <a:pPr lvl="1" eaLnBrk="1" hangingPunct="1">
              <a:defRPr/>
            </a:pPr>
            <a:r>
              <a:rPr lang="de-DE" dirty="0" smtClean="0"/>
              <a:t>MSSCCI-Provider installieren</a:t>
            </a:r>
          </a:p>
          <a:p>
            <a:pPr lvl="1" eaLnBrk="1" hangingPunct="1">
              <a:defRPr/>
            </a:pPr>
            <a:r>
              <a:rPr lang="de-DE" dirty="0" smtClean="0"/>
              <a:t>Tools/Options -&gt; Provider auswählen</a:t>
            </a:r>
          </a:p>
          <a:p>
            <a:pPr lvl="1" eaLnBrk="1" hangingPunct="1">
              <a:defRPr/>
            </a:pPr>
            <a:r>
              <a:rPr lang="de-DE" dirty="0" smtClean="0"/>
              <a:t>Alles andere (fast) wie gewohnt</a:t>
            </a:r>
          </a:p>
          <a:p>
            <a:pPr eaLnBrk="1" hangingPunct="1">
              <a:defRPr/>
            </a:pPr>
            <a:endParaRPr lang="de-DE" dirty="0" smtClean="0"/>
          </a:p>
        </p:txBody>
      </p:sp>
    </p:spTree>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4690" name="Rectangle 2"/>
          <p:cNvSpPr>
            <a:spLocks noGrp="1" noChangeArrowheads="1"/>
          </p:cNvSpPr>
          <p:nvPr>
            <p:ph type="title"/>
          </p:nvPr>
        </p:nvSpPr>
        <p:spPr/>
        <p:txBody>
          <a:bodyPr/>
          <a:lstStyle/>
          <a:p>
            <a:pPr eaLnBrk="1" hangingPunct="1">
              <a:defRPr/>
            </a:pPr>
            <a:r>
              <a:rPr lang="de-DE" dirty="0" smtClean="0"/>
              <a:t>StartUp - Lizenzierung</a:t>
            </a:r>
          </a:p>
        </p:txBody>
      </p:sp>
      <p:sp>
        <p:nvSpPr>
          <p:cNvPr id="754691" name="Rectangle 3"/>
          <p:cNvSpPr>
            <a:spLocks noGrp="1" noChangeArrowheads="1"/>
          </p:cNvSpPr>
          <p:nvPr>
            <p:ph type="body" idx="1"/>
          </p:nvPr>
        </p:nvSpPr>
        <p:spPr>
          <a:xfrm>
            <a:off x="381000" y="1416051"/>
            <a:ext cx="8388350" cy="4756150"/>
          </a:xfrm>
        </p:spPr>
        <p:txBody>
          <a:bodyPr>
            <a:normAutofit fontScale="92500" lnSpcReduction="10000"/>
          </a:bodyPr>
          <a:lstStyle/>
          <a:p>
            <a:pPr eaLnBrk="1" hangingPunct="1">
              <a:defRPr/>
            </a:pPr>
            <a:r>
              <a:rPr lang="de-DE" dirty="0" smtClean="0"/>
              <a:t>Team Foundation Server</a:t>
            </a:r>
          </a:p>
          <a:p>
            <a:pPr lvl="1" eaLnBrk="1" hangingPunct="1">
              <a:defRPr/>
            </a:pPr>
            <a:r>
              <a:rPr lang="de-DE" dirty="0" smtClean="0"/>
              <a:t>Server</a:t>
            </a:r>
          </a:p>
          <a:p>
            <a:pPr lvl="1" eaLnBrk="1" hangingPunct="1">
              <a:defRPr/>
            </a:pPr>
            <a:r>
              <a:rPr lang="de-DE" dirty="0" smtClean="0"/>
              <a:t>CAL</a:t>
            </a:r>
          </a:p>
          <a:p>
            <a:pPr lvl="1" eaLnBrk="1" hangingPunct="1">
              <a:defRPr/>
            </a:pPr>
            <a:endParaRPr lang="de-DE" dirty="0" smtClean="0"/>
          </a:p>
          <a:p>
            <a:pPr eaLnBrk="1" hangingPunct="1">
              <a:defRPr/>
            </a:pPr>
            <a:r>
              <a:rPr lang="de-DE" dirty="0" smtClean="0"/>
              <a:t>SQL Server Standard Edition bei Server inklusive</a:t>
            </a:r>
          </a:p>
          <a:p>
            <a:pPr lvl="1" eaLnBrk="1" hangingPunct="1">
              <a:defRPr/>
            </a:pPr>
            <a:endParaRPr lang="de-DE" dirty="0" smtClean="0"/>
          </a:p>
          <a:p>
            <a:pPr eaLnBrk="1" hangingPunct="1">
              <a:defRPr/>
            </a:pPr>
            <a:r>
              <a:rPr lang="de-DE" dirty="0" smtClean="0"/>
              <a:t>Visual Studio/MSDN Team Editions</a:t>
            </a:r>
          </a:p>
          <a:p>
            <a:pPr lvl="1" eaLnBrk="1" hangingPunct="1">
              <a:defRPr/>
            </a:pPr>
            <a:r>
              <a:rPr lang="de-DE" dirty="0" smtClean="0"/>
              <a:t>Entwickler/Datenbank – ein Produkt!</a:t>
            </a:r>
          </a:p>
          <a:p>
            <a:pPr lvl="1" eaLnBrk="1" hangingPunct="1">
              <a:defRPr/>
            </a:pPr>
            <a:r>
              <a:rPr lang="de-DE" dirty="0" smtClean="0"/>
              <a:t>Weitere für Architekten und Tester</a:t>
            </a:r>
          </a:p>
        </p:txBody>
      </p:sp>
    </p:spTree>
  </p:cSld>
  <p:clrMapOvr>
    <a:masterClrMapping/>
  </p:clrMapOv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4690" name="Rectangle 2"/>
          <p:cNvSpPr>
            <a:spLocks noGrp="1" noChangeArrowheads="1"/>
          </p:cNvSpPr>
          <p:nvPr>
            <p:ph type="title"/>
          </p:nvPr>
        </p:nvSpPr>
        <p:spPr/>
        <p:txBody>
          <a:bodyPr/>
          <a:lstStyle/>
          <a:p>
            <a:pPr eaLnBrk="1" hangingPunct="1">
              <a:defRPr/>
            </a:pPr>
            <a:r>
              <a:rPr lang="de-DE" dirty="0" smtClean="0"/>
              <a:t>Weitere Hinweise</a:t>
            </a:r>
          </a:p>
        </p:txBody>
      </p:sp>
      <p:sp>
        <p:nvSpPr>
          <p:cNvPr id="754691" name="Rectangle 3"/>
          <p:cNvSpPr>
            <a:spLocks noGrp="1" noChangeArrowheads="1"/>
          </p:cNvSpPr>
          <p:nvPr>
            <p:ph type="body" idx="1"/>
          </p:nvPr>
        </p:nvSpPr>
        <p:spPr>
          <a:xfrm>
            <a:off x="381000" y="1416051"/>
            <a:ext cx="8388350" cy="4679950"/>
          </a:xfrm>
        </p:spPr>
        <p:txBody>
          <a:bodyPr>
            <a:normAutofit fontScale="92500" lnSpcReduction="20000"/>
          </a:bodyPr>
          <a:lstStyle/>
          <a:p>
            <a:pPr eaLnBrk="1" hangingPunct="1">
              <a:defRPr/>
            </a:pPr>
            <a:r>
              <a:rPr lang="de-DE" dirty="0" smtClean="0"/>
              <a:t>TFS Power Tools</a:t>
            </a:r>
          </a:p>
          <a:p>
            <a:pPr lvl="1" eaLnBrk="1" hangingPunct="1">
              <a:defRPr/>
            </a:pPr>
            <a:r>
              <a:rPr lang="de-DE" dirty="0" smtClean="0"/>
              <a:t>Windows Explorer AddIn, Team Foundation Server Power Tool Commands (tfpt.exe), Build Notification, Process Template Editor, Check-In Policy Pack, Team Foundation Server Best Practices Analyzer, Work Item Templates, TFS Server Manager, TFS Users, Alert Editor</a:t>
            </a:r>
          </a:p>
          <a:p>
            <a:pPr eaLnBrk="1" hangingPunct="1">
              <a:defRPr/>
            </a:pPr>
            <a:endParaRPr lang="de-DE" dirty="0" smtClean="0"/>
          </a:p>
          <a:p>
            <a:pPr eaLnBrk="1" hangingPunct="1">
              <a:defRPr/>
            </a:pPr>
            <a:r>
              <a:rPr lang="de-DE" dirty="0" smtClean="0"/>
              <a:t>Visual Studio Database Edition</a:t>
            </a:r>
          </a:p>
          <a:p>
            <a:pPr lvl="1" eaLnBrk="1" hangingPunct="1">
              <a:defRPr/>
            </a:pPr>
            <a:r>
              <a:rPr lang="de-DE" dirty="0" smtClean="0"/>
              <a:t>Inzwischen in Developer Edition integriert</a:t>
            </a:r>
          </a:p>
          <a:p>
            <a:pPr lvl="1" eaLnBrk="1" hangingPunct="1">
              <a:defRPr/>
            </a:pPr>
            <a:endParaRPr lang="de-DE" dirty="0" smtClean="0"/>
          </a:p>
          <a:p>
            <a:pPr eaLnBrk="1" hangingPunct="1">
              <a:defRPr/>
            </a:pPr>
            <a:r>
              <a:rPr lang="de-DE" dirty="0" smtClean="0"/>
              <a:t>Visual Studio Team System 2010</a:t>
            </a:r>
          </a:p>
          <a:p>
            <a:pPr eaLnBrk="1" hangingPunct="1">
              <a:defRPr/>
            </a:pPr>
            <a:endParaRPr lang="de-DE" dirty="0" smtClean="0"/>
          </a:p>
        </p:txBody>
      </p:sp>
    </p:spTree>
  </p:cSld>
  <p:clrMapOvr>
    <a:masterClrMapping/>
  </p:clrMapOv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3666" name="Rectangle 2"/>
          <p:cNvSpPr>
            <a:spLocks noGrp="1" noChangeArrowheads="1"/>
          </p:cNvSpPr>
          <p:nvPr>
            <p:ph type="title"/>
          </p:nvPr>
        </p:nvSpPr>
        <p:spPr/>
        <p:txBody>
          <a:bodyPr/>
          <a:lstStyle/>
          <a:p>
            <a:pPr eaLnBrk="1" hangingPunct="1">
              <a:defRPr/>
            </a:pPr>
            <a:r>
              <a:rPr lang="de-DE" smtClean="0"/>
              <a:t>Zusammenfassung</a:t>
            </a:r>
          </a:p>
        </p:txBody>
      </p:sp>
      <p:sp>
        <p:nvSpPr>
          <p:cNvPr id="753667" name="Rectangle 3"/>
          <p:cNvSpPr>
            <a:spLocks noGrp="1" noChangeArrowheads="1"/>
          </p:cNvSpPr>
          <p:nvPr>
            <p:ph type="body" idx="1"/>
          </p:nvPr>
        </p:nvSpPr>
        <p:spPr>
          <a:xfrm>
            <a:off x="381000" y="1416050"/>
            <a:ext cx="8388350" cy="4699000"/>
          </a:xfrm>
        </p:spPr>
        <p:txBody>
          <a:bodyPr>
            <a:normAutofit/>
          </a:bodyPr>
          <a:lstStyle/>
          <a:p>
            <a:pPr eaLnBrk="1" hangingPunct="1">
              <a:defRPr/>
            </a:pPr>
            <a:r>
              <a:rPr lang="de-DE" dirty="0" smtClean="0"/>
              <a:t>TFS ist ein mächtiges Werkzeug und deutlich mehr als Visual Source Safe!</a:t>
            </a:r>
          </a:p>
          <a:p>
            <a:pPr eaLnBrk="1" hangingPunct="1">
              <a:defRPr/>
            </a:pPr>
            <a:endParaRPr lang="de-DE" dirty="0" smtClean="0"/>
          </a:p>
          <a:p>
            <a:pPr eaLnBrk="1" hangingPunct="1">
              <a:defRPr/>
            </a:pPr>
            <a:r>
              <a:rPr lang="de-DE" dirty="0" smtClean="0"/>
              <a:t>TFS ist für mittlere bis große Projekte ausgelegt, aber auch in kleineren Projekten auf jeden Fall sinnvoll</a:t>
            </a:r>
          </a:p>
          <a:p>
            <a:pPr eaLnBrk="1" hangingPunct="1">
              <a:defRPr/>
            </a:pPr>
            <a:endParaRPr lang="de-DE" dirty="0" smtClean="0"/>
          </a:p>
          <a:p>
            <a:pPr eaLnBrk="1" hangingPunct="1">
              <a:defRPr/>
            </a:pPr>
            <a:r>
              <a:rPr lang="de-DE" dirty="0" smtClean="0"/>
              <a:t>Integration von Visual FoxPro gut und einfach machbar</a:t>
            </a:r>
          </a:p>
        </p:txBody>
      </p:sp>
    </p:spTree>
  </p:cSld>
  <p:clrMapOvr>
    <a:masterClrMapping/>
  </p:clrMapOv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3666" name="Rectangle 2"/>
          <p:cNvSpPr>
            <a:spLocks noGrp="1" noChangeArrowheads="1"/>
          </p:cNvSpPr>
          <p:nvPr>
            <p:ph type="title"/>
          </p:nvPr>
        </p:nvSpPr>
        <p:spPr/>
        <p:txBody>
          <a:bodyPr/>
          <a:lstStyle/>
          <a:p>
            <a:pPr eaLnBrk="1" hangingPunct="1">
              <a:defRPr/>
            </a:pPr>
            <a:r>
              <a:rPr lang="de-DE" smtClean="0"/>
              <a:t>Zusammenfassung</a:t>
            </a:r>
          </a:p>
        </p:txBody>
      </p:sp>
      <p:sp>
        <p:nvSpPr>
          <p:cNvPr id="753667" name="Rectangle 3"/>
          <p:cNvSpPr>
            <a:spLocks noGrp="1" noChangeArrowheads="1"/>
          </p:cNvSpPr>
          <p:nvPr>
            <p:ph type="body" idx="1"/>
          </p:nvPr>
        </p:nvSpPr>
        <p:spPr>
          <a:xfrm>
            <a:off x="381000" y="1416050"/>
            <a:ext cx="8388350" cy="4699000"/>
          </a:xfrm>
        </p:spPr>
        <p:txBody>
          <a:bodyPr>
            <a:normAutofit/>
          </a:bodyPr>
          <a:lstStyle/>
          <a:p>
            <a:pPr eaLnBrk="1" hangingPunct="1">
              <a:defRPr/>
            </a:pPr>
            <a:r>
              <a:rPr lang="de-DE" dirty="0" smtClean="0"/>
              <a:t>Als Einstieg SCC, Work Items und Projektportal</a:t>
            </a:r>
          </a:p>
          <a:p>
            <a:pPr eaLnBrk="1" hangingPunct="1">
              <a:defRPr/>
            </a:pPr>
            <a:endParaRPr lang="de-DE" dirty="0" smtClean="0"/>
          </a:p>
          <a:p>
            <a:pPr eaLnBrk="1" hangingPunct="1">
              <a:defRPr/>
            </a:pPr>
            <a:r>
              <a:rPr lang="de-DE" dirty="0" smtClean="0"/>
              <a:t>Der Start in die TFS-Welt ist deutlich günstiger, als viele denken</a:t>
            </a:r>
          </a:p>
          <a:p>
            <a:pPr eaLnBrk="1" hangingPunct="1">
              <a:defRPr/>
            </a:pPr>
            <a:endParaRPr lang="de-DE" dirty="0" smtClean="0"/>
          </a:p>
        </p:txBody>
      </p:sp>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381000" y="228600"/>
            <a:ext cx="8393113" cy="757130"/>
          </a:xfrm>
        </p:spPr>
        <p:txBody>
          <a:bodyPr/>
          <a:lstStyle/>
          <a:p>
            <a:pPr lvl="1"/>
            <a:r>
              <a:rPr lang="de-DE" b="1" dirty="0" smtClean="0"/>
              <a:t>Über: Armin Neudert</a:t>
            </a:r>
            <a:endParaRPr lang="de-DE" dirty="0"/>
          </a:p>
        </p:txBody>
      </p:sp>
      <p:sp>
        <p:nvSpPr>
          <p:cNvPr id="3" name="Inhaltsplatzhalter 2"/>
          <p:cNvSpPr>
            <a:spLocks noGrp="1"/>
          </p:cNvSpPr>
          <p:nvPr>
            <p:ph idx="1"/>
          </p:nvPr>
        </p:nvSpPr>
        <p:spPr>
          <a:xfrm>
            <a:off x="381000" y="1416050"/>
            <a:ext cx="8388350" cy="4918075"/>
          </a:xfrm>
        </p:spPr>
        <p:txBody>
          <a:bodyPr>
            <a:normAutofit fontScale="55000" lnSpcReduction="20000"/>
          </a:bodyPr>
          <a:lstStyle/>
          <a:p>
            <a:pPr eaLnBrk="1" hangingPunct="1">
              <a:defRPr/>
            </a:pPr>
            <a:r>
              <a:rPr lang="da-DK" dirty="0" smtClean="0"/>
              <a:t>Geschäftsführender Gesellschafter</a:t>
            </a:r>
          </a:p>
          <a:p>
            <a:pPr eaLnBrk="1" hangingPunct="1">
              <a:defRPr/>
            </a:pPr>
            <a:r>
              <a:rPr lang="da-DK" dirty="0" smtClean="0"/>
              <a:t>Derzeitige Schwerpunkte: ALM, Agile Softwareprozesse,</a:t>
            </a:r>
            <a:br>
              <a:rPr lang="da-DK" dirty="0" smtClean="0"/>
            </a:br>
            <a:r>
              <a:rPr lang="da-DK" dirty="0" smtClean="0"/>
              <a:t>Projektleitung, große Datenbanksysteme</a:t>
            </a:r>
          </a:p>
          <a:p>
            <a:pPr eaLnBrk="1" hangingPunct="1">
              <a:defRPr/>
            </a:pPr>
            <a:r>
              <a:rPr lang="da-DK" dirty="0" smtClean="0"/>
              <a:t>MCP, MCTS</a:t>
            </a:r>
          </a:p>
          <a:p>
            <a:pPr eaLnBrk="1" hangingPunct="1">
              <a:defRPr/>
            </a:pPr>
            <a:r>
              <a:rPr lang="da-DK" dirty="0" smtClean="0"/>
              <a:t>FoxPro seit 2.6, SQL Server seit 6.5</a:t>
            </a:r>
          </a:p>
          <a:p>
            <a:pPr eaLnBrk="1" hangingPunct="1">
              <a:defRPr/>
            </a:pPr>
            <a:r>
              <a:rPr lang="da-DK" dirty="0" smtClean="0"/>
              <a:t>UG Lead dFPUG und PASS Stuttgart</a:t>
            </a:r>
          </a:p>
          <a:p>
            <a:pPr eaLnBrk="1" hangingPunct="1">
              <a:defRPr/>
            </a:pPr>
            <a:r>
              <a:rPr lang="da-DK" dirty="0" smtClean="0"/>
              <a:t>Redner auf Entwicklerkonferenzen und Usergroup Meetings</a:t>
            </a:r>
          </a:p>
          <a:p>
            <a:pPr eaLnBrk="1" hangingPunct="1">
              <a:defRPr/>
            </a:pPr>
            <a:r>
              <a:rPr lang="da-DK" dirty="0" smtClean="0"/>
              <a:t>Microsoft CLIP Member</a:t>
            </a:r>
          </a:p>
          <a:p>
            <a:pPr marL="460375" lvl="1" indent="-460375" eaLnBrk="1" hangingPunct="1">
              <a:defRPr/>
            </a:pPr>
            <a:r>
              <a:rPr lang="de-DE" sz="3200" u="sng" dirty="0" smtClean="0">
                <a:hlinkClick r:id="rId2"/>
              </a:rPr>
              <a:t>http://www.xing.com/profile/armin_neudert</a:t>
            </a:r>
            <a:endParaRPr lang="de-DE" sz="3200" dirty="0" smtClean="0"/>
          </a:p>
          <a:p>
            <a:pPr eaLnBrk="1" hangingPunct="1">
              <a:defRPr/>
            </a:pPr>
            <a:endParaRPr lang="da-DK" dirty="0" smtClean="0"/>
          </a:p>
          <a:p>
            <a:r>
              <a:rPr lang="de-DE" dirty="0" smtClean="0"/>
              <a:t>TMN Systemberatung GmbH, Ilsfeld (bei Stuttgart/Heilbronn)</a:t>
            </a:r>
          </a:p>
          <a:p>
            <a:pPr lvl="1"/>
            <a:r>
              <a:rPr lang="de-DE" dirty="0" smtClean="0"/>
              <a:t>Langjähriger Microsoft Certified Partner</a:t>
            </a:r>
          </a:p>
          <a:p>
            <a:pPr lvl="1"/>
            <a:r>
              <a:rPr lang="de-DE" dirty="0" smtClean="0"/>
              <a:t>.NET-Entwicklung mit neuesten Technologien (Silverlight, WPF, ...), SQL Server und VFP-Entwicklung</a:t>
            </a:r>
          </a:p>
          <a:p>
            <a:pPr lvl="1"/>
            <a:r>
              <a:rPr lang="de-DE" dirty="0" smtClean="0"/>
              <a:t>Consulting ALM und Prozesse, alle SQL-Server-Bereiche, Entwicklung </a:t>
            </a:r>
          </a:p>
          <a:p>
            <a:pPr lvl="1"/>
            <a:r>
              <a:rPr lang="de-DE" dirty="0" smtClean="0"/>
              <a:t>Kunden: Andreas Stihl AG &amp; Co. KG, BayWa AG, Beiersdorf AG, Raiffeisendruckerei GmbH, ...</a:t>
            </a:r>
          </a:p>
          <a:p>
            <a:pPr lvl="1"/>
            <a:r>
              <a:rPr lang="de-DE" dirty="0" smtClean="0">
                <a:hlinkClick r:id="rId3"/>
              </a:rPr>
              <a:t>http://www.tmn-systemberatung.de</a:t>
            </a:r>
            <a:endParaRPr lang="de-DE" dirty="0" smtClean="0"/>
          </a:p>
        </p:txBody>
      </p:sp>
      <p:pic>
        <p:nvPicPr>
          <p:cNvPr id="1026" name="Picture 2" descr="C:\Users\nd.TMN\Desktop\Armin-2009-06-29.jpg"/>
          <p:cNvPicPr>
            <a:picLocks noChangeAspect="1" noChangeArrowheads="1"/>
          </p:cNvPicPr>
          <p:nvPr/>
        </p:nvPicPr>
        <p:blipFill>
          <a:blip r:embed="rId4" cstate="print"/>
          <a:srcRect/>
          <a:stretch>
            <a:fillRect/>
          </a:stretch>
        </p:blipFill>
        <p:spPr bwMode="auto">
          <a:xfrm>
            <a:off x="7364413" y="1416050"/>
            <a:ext cx="939800" cy="1218259"/>
          </a:xfrm>
          <a:prstGeom prst="rect">
            <a:avLst/>
          </a:prstGeom>
          <a:noFill/>
        </p:spPr>
      </p:pic>
    </p:spTree>
  </p:cSld>
  <p:clrMapOvr>
    <a:masterClrMapping/>
  </p:clrMapOv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381000" y="228600"/>
            <a:ext cx="8393113" cy="646331"/>
          </a:xfrm>
        </p:spPr>
        <p:txBody>
          <a:bodyPr/>
          <a:lstStyle/>
          <a:p>
            <a:pPr lvl="1"/>
            <a:r>
              <a:rPr lang="da-DK" sz="4000" dirty="0" smtClean="0"/>
              <a:t>Informationen &amp; Links zum Thema</a:t>
            </a:r>
            <a:endParaRPr lang="de-DE" sz="4000" dirty="0"/>
          </a:p>
        </p:txBody>
      </p:sp>
      <p:sp>
        <p:nvSpPr>
          <p:cNvPr id="3" name="Inhaltsplatzhalter 2"/>
          <p:cNvSpPr>
            <a:spLocks noGrp="1"/>
          </p:cNvSpPr>
          <p:nvPr>
            <p:ph idx="1"/>
          </p:nvPr>
        </p:nvSpPr>
        <p:spPr>
          <a:xfrm>
            <a:off x="381000" y="1111250"/>
            <a:ext cx="8763000" cy="4879975"/>
          </a:xfrm>
        </p:spPr>
        <p:txBody>
          <a:bodyPr>
            <a:normAutofit fontScale="92500" lnSpcReduction="10000"/>
          </a:bodyPr>
          <a:lstStyle/>
          <a:p>
            <a:r>
              <a:rPr lang="de-DE" sz="2800" dirty="0" smtClean="0"/>
              <a:t>Team System im MSDN</a:t>
            </a:r>
          </a:p>
          <a:p>
            <a:pPr lvl="1"/>
            <a:r>
              <a:rPr lang="de-DE" sz="2400" dirty="0" smtClean="0"/>
              <a:t>USA: </a:t>
            </a:r>
            <a:r>
              <a:rPr lang="de-DE" sz="2400" dirty="0" smtClean="0">
                <a:hlinkClick r:id="rId3"/>
              </a:rPr>
              <a:t>http://msdn.microsoft.com/en-us/teamsystem/default.aspx</a:t>
            </a:r>
            <a:endParaRPr lang="de-DE" sz="2400" dirty="0" smtClean="0"/>
          </a:p>
          <a:p>
            <a:pPr lvl="1"/>
            <a:r>
              <a:rPr lang="de-DE" sz="2400" dirty="0" smtClean="0"/>
              <a:t>Deutschland: </a:t>
            </a:r>
            <a:r>
              <a:rPr lang="de-DE" sz="2400" dirty="0" smtClean="0">
                <a:hlinkClick r:id="rId4"/>
              </a:rPr>
              <a:t>http://msdn.microsoft.com/de-de/vsts2008/default.aspx</a:t>
            </a:r>
            <a:endParaRPr lang="de-DE" sz="2400" dirty="0" smtClean="0"/>
          </a:p>
          <a:p>
            <a:pPr lvl="1"/>
            <a:endParaRPr lang="de-DE" sz="2400" dirty="0" smtClean="0"/>
          </a:p>
          <a:p>
            <a:r>
              <a:rPr lang="de-DE" sz="2800" dirty="0" smtClean="0"/>
              <a:t>Trial Editions und weitere Downloads</a:t>
            </a:r>
          </a:p>
          <a:p>
            <a:pPr lvl="1"/>
            <a:r>
              <a:rPr lang="de-DE" sz="2400" dirty="0" smtClean="0">
                <a:hlinkClick r:id="rId5"/>
              </a:rPr>
              <a:t>http://msdn.microsoft.com/en-us/teamsystem/dd408375.aspx</a:t>
            </a:r>
            <a:r>
              <a:rPr lang="de-DE" sz="2400" dirty="0" smtClean="0"/>
              <a:t> </a:t>
            </a:r>
          </a:p>
          <a:p>
            <a:pPr lvl="1"/>
            <a:endParaRPr lang="de-DE" sz="2400" dirty="0" smtClean="0"/>
          </a:p>
          <a:p>
            <a:r>
              <a:rPr lang="de-DE" sz="2800" dirty="0" smtClean="0"/>
              <a:t>Artikel „</a:t>
            </a:r>
            <a:r>
              <a:rPr lang="en-US" sz="2800" dirty="0" smtClean="0"/>
              <a:t>Integrating VFP into VSTS Team Projects</a:t>
            </a:r>
            <a:r>
              <a:rPr lang="de-DE" sz="2800" dirty="0" smtClean="0"/>
              <a:t>“</a:t>
            </a:r>
          </a:p>
          <a:p>
            <a:pPr lvl="1"/>
            <a:r>
              <a:rPr lang="de-DE" dirty="0" smtClean="0">
                <a:hlinkClick r:id="rId6"/>
              </a:rPr>
              <a:t>http://www.code-magazine.com/article.aspx?quickid=0703102&amp;page=1</a:t>
            </a:r>
            <a:r>
              <a:rPr lang="de-DE" dirty="0" smtClean="0"/>
              <a:t> </a:t>
            </a:r>
          </a:p>
        </p:txBody>
      </p:sp>
    </p:spTree>
  </p:cSld>
  <p:clrMapOvr>
    <a:masterClrMapping/>
  </p:clrMapOvr>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381000" y="228600"/>
            <a:ext cx="8393113" cy="646331"/>
          </a:xfrm>
        </p:spPr>
        <p:txBody>
          <a:bodyPr/>
          <a:lstStyle/>
          <a:p>
            <a:pPr lvl="1"/>
            <a:r>
              <a:rPr lang="da-DK" sz="4000" dirty="0" smtClean="0"/>
              <a:t>Informationen &amp; Links zum Thema</a:t>
            </a:r>
            <a:endParaRPr lang="de-DE" sz="4000" dirty="0"/>
          </a:p>
        </p:txBody>
      </p:sp>
      <p:sp>
        <p:nvSpPr>
          <p:cNvPr id="3" name="Inhaltsplatzhalter 2"/>
          <p:cNvSpPr>
            <a:spLocks noGrp="1"/>
          </p:cNvSpPr>
          <p:nvPr>
            <p:ph idx="1"/>
          </p:nvPr>
        </p:nvSpPr>
        <p:spPr>
          <a:xfrm>
            <a:off x="381000" y="1111250"/>
            <a:ext cx="8388350" cy="3508653"/>
          </a:xfrm>
        </p:spPr>
        <p:txBody>
          <a:bodyPr/>
          <a:lstStyle/>
          <a:p>
            <a:r>
              <a:rPr lang="de-DE" sz="2800" dirty="0" smtClean="0"/>
              <a:t>Veranstaltungen</a:t>
            </a:r>
          </a:p>
          <a:p>
            <a:pPr lvl="1"/>
            <a:r>
              <a:rPr lang="de-DE" sz="2400" dirty="0" smtClean="0">
                <a:hlinkClick r:id="rId3"/>
              </a:rPr>
              <a:t>Team System Information Days (Microsoft)</a:t>
            </a:r>
            <a:endParaRPr lang="de-DE" sz="2400" dirty="0" smtClean="0"/>
          </a:p>
          <a:p>
            <a:pPr lvl="1"/>
            <a:r>
              <a:rPr lang="de-DE" sz="2400" dirty="0" smtClean="0">
                <a:hlinkClick r:id="rId4"/>
              </a:rPr>
              <a:t>TeamConf</a:t>
            </a:r>
            <a:endParaRPr lang="de-DE" sz="2400" dirty="0" smtClean="0"/>
          </a:p>
          <a:p>
            <a:pPr lvl="1"/>
            <a:r>
              <a:rPr lang="de-DE" sz="2400" dirty="0" smtClean="0">
                <a:hlinkClick r:id="rId5"/>
              </a:rPr>
              <a:t>dFPUG Konferenz 2009, FFM, 12. – 14.11.2010</a:t>
            </a:r>
            <a:endParaRPr lang="de-DE" sz="2400" dirty="0" smtClean="0"/>
          </a:p>
          <a:p>
            <a:pPr lvl="1"/>
            <a:r>
              <a:rPr lang="de-DE" sz="2400" dirty="0" smtClean="0"/>
              <a:t>Viele weitere Konferenzen (Basta, ...)</a:t>
            </a:r>
          </a:p>
          <a:p>
            <a:pPr lvl="1"/>
            <a:r>
              <a:rPr lang="de-DE" sz="2400" dirty="0" smtClean="0"/>
              <a:t>User Group Meetings</a:t>
            </a:r>
          </a:p>
          <a:p>
            <a:pPr lvl="2"/>
            <a:r>
              <a:rPr lang="de-DE" sz="2000" dirty="0" smtClean="0">
                <a:hlinkClick r:id="rId6"/>
              </a:rPr>
              <a:t>MSDN Community Website</a:t>
            </a:r>
            <a:endParaRPr lang="de-DE" sz="2000" dirty="0" smtClean="0"/>
          </a:p>
          <a:p>
            <a:pPr lvl="1"/>
            <a:endParaRPr lang="de-DE" sz="2400" dirty="0" smtClean="0"/>
          </a:p>
        </p:txBody>
      </p:sp>
    </p:spTree>
  </p:cSld>
  <p:clrMapOvr>
    <a:masterClrMapping/>
  </p:clrMapOvr>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381000" y="228600"/>
            <a:ext cx="8393113" cy="646331"/>
          </a:xfrm>
        </p:spPr>
        <p:txBody>
          <a:bodyPr/>
          <a:lstStyle/>
          <a:p>
            <a:pPr lvl="1"/>
            <a:r>
              <a:rPr lang="da-DK" sz="4000" dirty="0" smtClean="0"/>
              <a:t>Informationen &amp; Links zum Thema</a:t>
            </a:r>
            <a:endParaRPr lang="de-DE" sz="4000" dirty="0"/>
          </a:p>
        </p:txBody>
      </p:sp>
      <p:sp>
        <p:nvSpPr>
          <p:cNvPr id="3" name="Inhaltsplatzhalter 2"/>
          <p:cNvSpPr>
            <a:spLocks noGrp="1"/>
          </p:cNvSpPr>
          <p:nvPr>
            <p:ph idx="1"/>
          </p:nvPr>
        </p:nvSpPr>
        <p:spPr>
          <a:xfrm>
            <a:off x="381000" y="1111250"/>
            <a:ext cx="8388350" cy="3877985"/>
          </a:xfrm>
        </p:spPr>
        <p:txBody>
          <a:bodyPr/>
          <a:lstStyle/>
          <a:p>
            <a:r>
              <a:rPr lang="de-DE" sz="2800" dirty="0" smtClean="0"/>
              <a:t>Community</a:t>
            </a:r>
          </a:p>
          <a:p>
            <a:pPr lvl="1"/>
            <a:r>
              <a:rPr lang="de-DE" sz="2400" dirty="0" smtClean="0"/>
              <a:t>Deutschsprachige FoxPro User Group (dFPUG)</a:t>
            </a:r>
            <a:br>
              <a:rPr lang="de-DE" sz="2400" dirty="0" smtClean="0"/>
            </a:br>
            <a:r>
              <a:rPr lang="de-DE" sz="2400" dirty="0" smtClean="0">
                <a:hlinkClick r:id="rId3"/>
              </a:rPr>
              <a:t>http://www.dfpug.de</a:t>
            </a:r>
            <a:r>
              <a:rPr lang="de-DE" sz="2400" dirty="0" smtClean="0"/>
              <a:t>  </a:t>
            </a:r>
          </a:p>
          <a:p>
            <a:pPr lvl="1"/>
            <a:r>
              <a:rPr lang="de-DE" sz="2400" dirty="0" smtClean="0"/>
              <a:t>Professional Association for SQL Server (PASS)</a:t>
            </a:r>
            <a:br>
              <a:rPr lang="de-DE" sz="2400" dirty="0" smtClean="0"/>
            </a:br>
            <a:r>
              <a:rPr lang="de-DE" sz="2400" dirty="0" smtClean="0">
                <a:hlinkClick r:id="rId4"/>
              </a:rPr>
              <a:t>http://sqlpass.de</a:t>
            </a:r>
            <a:r>
              <a:rPr lang="de-DE" sz="2400" dirty="0" smtClean="0"/>
              <a:t> </a:t>
            </a:r>
          </a:p>
          <a:p>
            <a:pPr lvl="1"/>
            <a:endParaRPr lang="de-DE" sz="2400" dirty="0" smtClean="0"/>
          </a:p>
          <a:p>
            <a:r>
              <a:rPr lang="de-DE" sz="2800" dirty="0" smtClean="0"/>
              <a:t>Mein Profil</a:t>
            </a:r>
          </a:p>
          <a:p>
            <a:pPr lvl="1"/>
            <a:r>
              <a:rPr lang="de-DE" sz="2400" u="sng" dirty="0" smtClean="0">
                <a:hlinkClick r:id="rId5"/>
              </a:rPr>
              <a:t>http://www.xing.com/profile/armin_neudert</a:t>
            </a:r>
            <a:endParaRPr lang="de-DE" sz="2400" dirty="0" smtClean="0"/>
          </a:p>
          <a:p>
            <a:pPr lvl="1"/>
            <a:endParaRPr lang="de-DE" sz="2400" dirty="0" smtClean="0"/>
          </a:p>
        </p:txBody>
      </p:sp>
    </p:spTree>
  </p:cSld>
  <p:clrMapOvr>
    <a:masterClrMapping/>
  </p:clrMapOvr>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381000" y="228600"/>
            <a:ext cx="8393113" cy="646331"/>
          </a:xfrm>
        </p:spPr>
        <p:txBody>
          <a:bodyPr/>
          <a:lstStyle/>
          <a:p>
            <a:pPr lvl="1"/>
            <a:r>
              <a:rPr lang="da-DK" sz="4000" dirty="0" smtClean="0"/>
              <a:t>Informationen &amp; Links zum Thema</a:t>
            </a:r>
            <a:endParaRPr lang="de-DE" sz="4000" dirty="0"/>
          </a:p>
        </p:txBody>
      </p:sp>
      <p:sp>
        <p:nvSpPr>
          <p:cNvPr id="3" name="Inhaltsplatzhalter 2"/>
          <p:cNvSpPr>
            <a:spLocks noGrp="1"/>
          </p:cNvSpPr>
          <p:nvPr>
            <p:ph idx="1"/>
          </p:nvPr>
        </p:nvSpPr>
        <p:spPr>
          <a:xfrm>
            <a:off x="381000" y="1111250"/>
            <a:ext cx="8388350" cy="1588127"/>
          </a:xfrm>
        </p:spPr>
        <p:txBody>
          <a:bodyPr/>
          <a:lstStyle/>
          <a:p>
            <a:r>
              <a:rPr lang="de-DE" sz="2800" dirty="0" smtClean="0"/>
              <a:t>Weitere MSDN Webcasts</a:t>
            </a:r>
          </a:p>
          <a:p>
            <a:pPr lvl="1"/>
            <a:r>
              <a:rPr lang="de-DE" sz="2400" dirty="0" smtClean="0">
                <a:hlinkClick r:id="rId3"/>
              </a:rPr>
              <a:t>Visual FoxPro und Vista: http://www.microsoft.com/germany/events/eventdetail.aspx?EventID=1032419035</a:t>
            </a:r>
            <a:r>
              <a:rPr lang="de-DE" sz="2400" dirty="0" smtClean="0"/>
              <a:t> </a:t>
            </a:r>
            <a:endParaRPr lang="de-DE" sz="2400" dirty="0"/>
          </a:p>
        </p:txBody>
      </p:sp>
    </p:spTree>
  </p:cSld>
  <p:clrMapOvr>
    <a:masterClrMapping/>
  </p:clrMapOvr>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381000" y="194096"/>
            <a:ext cx="8393113" cy="701731"/>
          </a:xfrm>
        </p:spPr>
        <p:txBody>
          <a:bodyPr/>
          <a:lstStyle/>
          <a:p>
            <a:pPr lvl="1"/>
            <a:r>
              <a:rPr lang="da-DK" sz="4400" dirty="0" smtClean="0"/>
              <a:t>Informationen zu MSDN Webcasts</a:t>
            </a:r>
            <a:endParaRPr lang="de-DE" sz="4400" dirty="0"/>
          </a:p>
        </p:txBody>
      </p:sp>
      <p:sp>
        <p:nvSpPr>
          <p:cNvPr id="3" name="Inhaltsplatzhalter 2"/>
          <p:cNvSpPr>
            <a:spLocks noGrp="1"/>
          </p:cNvSpPr>
          <p:nvPr>
            <p:ph idx="1"/>
          </p:nvPr>
        </p:nvSpPr>
        <p:spPr>
          <a:xfrm>
            <a:off x="43130" y="4279882"/>
            <a:ext cx="6564702" cy="1809726"/>
          </a:xfrm>
        </p:spPr>
        <p:txBody>
          <a:bodyPr/>
          <a:lstStyle/>
          <a:p>
            <a:pPr>
              <a:buNone/>
            </a:pPr>
            <a:r>
              <a:rPr lang="de-DE" sz="2000" b="1" dirty="0" smtClean="0"/>
              <a:t>	</a:t>
            </a:r>
            <a:r>
              <a:rPr lang="de-DE" sz="1600" b="1" kern="1200" dirty="0" smtClean="0">
                <a:latin typeface="Arial" charset="0"/>
              </a:rPr>
              <a:t>MSDN Webcast-Finder</a:t>
            </a:r>
            <a:r>
              <a:rPr lang="de-DE" sz="2000" b="1" dirty="0" smtClean="0"/>
              <a:t/>
            </a:r>
            <a:br>
              <a:rPr lang="de-DE" sz="2000" b="1" dirty="0" smtClean="0"/>
            </a:br>
            <a:r>
              <a:rPr lang="de-DE" sz="1600" kern="1200" dirty="0" smtClean="0">
                <a:latin typeface="Arial" charset="0"/>
              </a:rPr>
              <a:t>Im Webcast-Archiv finden Sie mehr als 600 Referate – on-</a:t>
            </a:r>
            <a:r>
              <a:rPr lang="de-DE" sz="1600" kern="1200" dirty="0" err="1" smtClean="0">
                <a:latin typeface="Arial" charset="0"/>
              </a:rPr>
              <a:t>demand</a:t>
            </a:r>
            <a:r>
              <a:rPr lang="de-DE" sz="1600" kern="1200" dirty="0" smtClean="0">
                <a:latin typeface="Arial" charset="0"/>
              </a:rPr>
              <a:t> verfügbar, wann immer Sie Zeit, Lust oder Bedarf haben. MSDN Webcasts - die Extra-Portion Developer </a:t>
            </a:r>
            <a:r>
              <a:rPr lang="de-DE" sz="1600" kern="1200" dirty="0" err="1" smtClean="0">
                <a:latin typeface="Arial" charset="0"/>
              </a:rPr>
              <a:t>Know</a:t>
            </a:r>
            <a:r>
              <a:rPr lang="de-DE" sz="1600" kern="1200" dirty="0" smtClean="0">
                <a:latin typeface="Arial" charset="0"/>
              </a:rPr>
              <a:t> </a:t>
            </a:r>
            <a:r>
              <a:rPr lang="de-DE" sz="1600" kern="1200" dirty="0" err="1" smtClean="0">
                <a:latin typeface="Arial" charset="0"/>
              </a:rPr>
              <a:t>How</a:t>
            </a:r>
            <a:r>
              <a:rPr lang="de-DE" sz="1600" kern="1200" dirty="0" smtClean="0">
                <a:latin typeface="Arial" charset="0"/>
              </a:rPr>
              <a:t>, für den Wissenshunger zwischendurch. </a:t>
            </a:r>
            <a:br>
              <a:rPr lang="de-DE" sz="1600" kern="1200" dirty="0" smtClean="0">
                <a:latin typeface="Arial" charset="0"/>
              </a:rPr>
            </a:br>
            <a:r>
              <a:rPr lang="de-DE" sz="2000" dirty="0" smtClean="0"/>
              <a:t/>
            </a:r>
            <a:br>
              <a:rPr lang="de-DE" sz="2000" dirty="0" smtClean="0"/>
            </a:br>
            <a:r>
              <a:rPr lang="de-DE" sz="1600" b="1" kern="1200" dirty="0" smtClean="0">
                <a:latin typeface="Arial" charset="0"/>
              </a:rPr>
              <a:t>MSDN Webcasts: </a:t>
            </a:r>
            <a:r>
              <a:rPr lang="de-DE" sz="1600" kern="1200" dirty="0" smtClean="0">
                <a:latin typeface="Arial" charset="0"/>
                <a:hlinkClick r:id="rId2"/>
              </a:rPr>
              <a:t>http://www.msdn-online.de/webcasts/finder</a:t>
            </a:r>
            <a:r>
              <a:rPr lang="de-DE" sz="1600" kern="1200" dirty="0" smtClean="0">
                <a:latin typeface="Arial" charset="0"/>
                <a:hlinkClick r:id="rId3"/>
              </a:rPr>
              <a:t> </a:t>
            </a:r>
          </a:p>
        </p:txBody>
      </p:sp>
      <p:pic>
        <p:nvPicPr>
          <p:cNvPr id="25604" name="Picture 4" descr="MSDN Webcast Finder - Finden statt suchen">
            <a:hlinkClick r:id="rId2" tooltip="MSDN Webcast Finder - das Webcast-Archiv"/>
          </p:cNvPr>
          <p:cNvPicPr>
            <a:picLocks noChangeAspect="1" noChangeArrowheads="1"/>
          </p:cNvPicPr>
          <p:nvPr/>
        </p:nvPicPr>
        <p:blipFill>
          <a:blip r:embed="rId4" cstate="print"/>
          <a:srcRect/>
          <a:stretch>
            <a:fillRect/>
          </a:stretch>
        </p:blipFill>
        <p:spPr bwMode="auto">
          <a:xfrm>
            <a:off x="6815225" y="4304931"/>
            <a:ext cx="1733550" cy="1733551"/>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
        <p:nvSpPr>
          <p:cNvPr id="6" name="Textfeld 5"/>
          <p:cNvSpPr txBox="1"/>
          <p:nvPr/>
        </p:nvSpPr>
        <p:spPr>
          <a:xfrm>
            <a:off x="517585" y="895827"/>
            <a:ext cx="7988060" cy="3293209"/>
          </a:xfrm>
          <a:prstGeom prst="rect">
            <a:avLst/>
          </a:prstGeom>
          <a:noFill/>
        </p:spPr>
        <p:txBody>
          <a:bodyPr wrap="square" rtlCol="0">
            <a:spAutoFit/>
          </a:bodyPr>
          <a:lstStyle/>
          <a:p>
            <a:r>
              <a:rPr lang="de-DE" b="1" dirty="0" smtClean="0"/>
              <a:t>MSDN - das Microsoft Developer Network - unterstützt Entwickler mit einer Reihe von Online- und Offline-Services und liefert mit seinem umfangreichen </a:t>
            </a:r>
            <a:r>
              <a:rPr lang="de-DE" b="1" dirty="0" err="1" smtClean="0"/>
              <a:t>Know-How</a:t>
            </a:r>
            <a:r>
              <a:rPr lang="de-DE" b="1" dirty="0" smtClean="0"/>
              <a:t>-Fundus effiziente Hilfe, wenn es um Fragen der Anwendungsprogrammierung auf Basis von Microsoft-Produkten und -Technologien geht. </a:t>
            </a:r>
            <a:r>
              <a:rPr lang="de-DE" dirty="0" smtClean="0"/>
              <a:t/>
            </a:r>
            <a:br>
              <a:rPr lang="de-DE" dirty="0" smtClean="0"/>
            </a:br>
            <a:r>
              <a:rPr lang="de-DE" dirty="0" smtClean="0"/>
              <a:t/>
            </a:r>
            <a:br>
              <a:rPr lang="de-DE" dirty="0" smtClean="0"/>
            </a:br>
            <a:r>
              <a:rPr lang="de-DE" dirty="0" smtClean="0"/>
              <a:t>MSDN Online ist die zentrale, kostenlose Wissensplattform für deutschsprachige Microsoft-Entwickler im Internet. Über die Adresse </a:t>
            </a:r>
            <a:r>
              <a:rPr lang="de-DE" dirty="0" smtClean="0">
                <a:hlinkClick r:id="rId3"/>
              </a:rPr>
              <a:t>www.msdn-online.de</a:t>
            </a:r>
            <a:r>
              <a:rPr lang="de-DE" dirty="0" smtClean="0"/>
              <a:t> bleiben Sie ganz einfach auf dem Laufenden was Angebote für Entwickler aus dem weltweiten MSDN Angebot betrifft: mit aktuellen Nachrichten, </a:t>
            </a:r>
            <a:r>
              <a:rPr lang="de-DE" b="1" dirty="0" smtClean="0"/>
              <a:t>Webcasts</a:t>
            </a:r>
            <a:r>
              <a:rPr lang="de-DE" dirty="0" smtClean="0"/>
              <a:t>, </a:t>
            </a:r>
            <a:r>
              <a:rPr lang="de-DE" dirty="0" err="1" smtClean="0"/>
              <a:t>How</a:t>
            </a:r>
            <a:r>
              <a:rPr lang="de-DE" dirty="0" smtClean="0"/>
              <a:t>-To Guides, Fachartikeln, ausführlichen Informationen über die Microsoft-Entwicklerwerkzeuge, nützlichen Links zu Community-Ressourcen oder der Vorstellung kommender Software-Versionen. </a:t>
            </a:r>
            <a:endParaRPr lang="de-DE" dirty="0"/>
          </a:p>
        </p:txBody>
      </p:sp>
    </p:spTree>
  </p:cSld>
  <p:clrMapOvr>
    <a:masterClrMapping/>
  </p:clrMapOvr>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194" name="Picture 2" descr="Microsoft logo"/>
          <p:cNvPicPr>
            <a:picLocks noChangeAspect="1" noChangeArrowheads="1"/>
          </p:cNvPicPr>
          <p:nvPr/>
        </p:nvPicPr>
        <p:blipFill>
          <a:blip r:embed="rId3" cstate="print"/>
          <a:srcRect/>
          <a:stretch>
            <a:fillRect/>
          </a:stretch>
        </p:blipFill>
        <p:spPr bwMode="black">
          <a:xfrm>
            <a:off x="1981200" y="2460625"/>
            <a:ext cx="5181600" cy="850900"/>
          </a:xfrm>
          <a:prstGeom prst="rect">
            <a:avLst/>
          </a:prstGeom>
          <a:ln>
            <a:noFill/>
          </a:ln>
          <a:effectLst>
            <a:outerShdw blurRad="292100" dist="139700" dir="2700000" algn="tl" rotWithShape="0">
              <a:srgbClr val="333333">
                <a:alpha val="65000"/>
              </a:srgbClr>
            </a:outerShdw>
          </a:effectLst>
        </p:spPr>
      </p:pic>
      <p:sp>
        <p:nvSpPr>
          <p:cNvPr id="4" name="Textfeld 3"/>
          <p:cNvSpPr txBox="1"/>
          <p:nvPr/>
        </p:nvSpPr>
        <p:spPr>
          <a:xfrm>
            <a:off x="299922" y="3980558"/>
            <a:ext cx="8615477" cy="1077218"/>
          </a:xfrm>
          <a:prstGeom prst="rect">
            <a:avLst/>
          </a:prstGeom>
          <a:noFill/>
        </p:spPr>
        <p:txBody>
          <a:bodyPr wrap="square" rtlCol="0">
            <a:spAutoFit/>
          </a:bodyPr>
          <a:lstStyle/>
          <a:p>
            <a:r>
              <a:rPr lang="de-DE" dirty="0" smtClean="0"/>
              <a:t>MSDN Webcasts - die kostenlosen Online-Referate von Microsoft für Entwickler - MSDN Online Deutschland</a:t>
            </a:r>
            <a:br>
              <a:rPr lang="de-DE" dirty="0" smtClean="0"/>
            </a:br>
            <a:r>
              <a:rPr lang="de-DE" dirty="0" smtClean="0">
                <a:hlinkClick r:id="rId4"/>
              </a:rPr>
              <a:t>http://www.msdn-online.de/webcasts</a:t>
            </a:r>
            <a:r>
              <a:rPr lang="de-DE" dirty="0" smtClean="0"/>
              <a:t> </a:t>
            </a:r>
            <a:br>
              <a:rPr lang="de-DE" dirty="0" smtClean="0"/>
            </a:br>
            <a:endParaRPr lang="de-DE" dirty="0"/>
          </a:p>
        </p:txBody>
      </p:sp>
      <p:pic>
        <p:nvPicPr>
          <p:cNvPr id="5" name="Picture 2" descr="bedankt"/>
          <p:cNvPicPr>
            <a:picLocks noChangeAspect="1" noChangeArrowheads="1"/>
          </p:cNvPicPr>
          <p:nvPr/>
        </p:nvPicPr>
        <p:blipFill>
          <a:blip r:embed="rId5" cstate="print"/>
          <a:srcRect/>
          <a:stretch>
            <a:fillRect/>
          </a:stretch>
        </p:blipFill>
        <p:spPr bwMode="auto">
          <a:xfrm>
            <a:off x="1101366" y="1247856"/>
            <a:ext cx="1191778" cy="254218"/>
          </a:xfrm>
          <a:prstGeom prst="rect">
            <a:avLst/>
          </a:prstGeom>
          <a:noFill/>
        </p:spPr>
      </p:pic>
      <p:pic>
        <p:nvPicPr>
          <p:cNvPr id="6" name="Picture 3" descr="danke"/>
          <p:cNvPicPr>
            <a:picLocks noChangeAspect="1" noChangeArrowheads="1"/>
          </p:cNvPicPr>
          <p:nvPr/>
        </p:nvPicPr>
        <p:blipFill>
          <a:blip r:embed="rId6" cstate="print">
            <a:lum bright="-6000" contrast="18000"/>
          </a:blip>
          <a:srcRect/>
          <a:stretch>
            <a:fillRect/>
          </a:stretch>
        </p:blipFill>
        <p:spPr bwMode="auto">
          <a:xfrm>
            <a:off x="675131" y="524217"/>
            <a:ext cx="1022124" cy="281006"/>
          </a:xfrm>
          <a:prstGeom prst="rect">
            <a:avLst/>
          </a:prstGeom>
          <a:noFill/>
          <a:ln w="9525">
            <a:noFill/>
            <a:miter lim="800000"/>
            <a:headEnd/>
            <a:tailEnd/>
          </a:ln>
          <a:effectLst/>
        </p:spPr>
      </p:pic>
      <p:pic>
        <p:nvPicPr>
          <p:cNvPr id="7" name="Picture 4" descr="Gracias"/>
          <p:cNvPicPr>
            <a:picLocks noChangeAspect="1" noChangeArrowheads="1"/>
          </p:cNvPicPr>
          <p:nvPr/>
        </p:nvPicPr>
        <p:blipFill>
          <a:blip r:embed="rId7" cstate="print"/>
          <a:srcRect/>
          <a:stretch>
            <a:fillRect/>
          </a:stretch>
        </p:blipFill>
        <p:spPr bwMode="auto">
          <a:xfrm>
            <a:off x="7775723" y="1144909"/>
            <a:ext cx="952794" cy="230056"/>
          </a:xfrm>
          <a:prstGeom prst="rect">
            <a:avLst/>
          </a:prstGeom>
          <a:noFill/>
        </p:spPr>
      </p:pic>
      <p:pic>
        <p:nvPicPr>
          <p:cNvPr id="8" name="Picture 5" descr="Grazie"/>
          <p:cNvPicPr>
            <a:picLocks noChangeAspect="1" noChangeArrowheads="1"/>
          </p:cNvPicPr>
          <p:nvPr/>
        </p:nvPicPr>
        <p:blipFill>
          <a:blip r:embed="rId8" cstate="print"/>
          <a:srcRect/>
          <a:stretch>
            <a:fillRect/>
          </a:stretch>
        </p:blipFill>
        <p:spPr bwMode="auto">
          <a:xfrm>
            <a:off x="7162800" y="1766797"/>
            <a:ext cx="785766" cy="227956"/>
          </a:xfrm>
          <a:prstGeom prst="rect">
            <a:avLst/>
          </a:prstGeom>
          <a:noFill/>
        </p:spPr>
      </p:pic>
      <p:pic>
        <p:nvPicPr>
          <p:cNvPr id="9" name="Picture 6" descr="merci"/>
          <p:cNvPicPr>
            <a:picLocks noChangeAspect="1" noChangeArrowheads="1"/>
          </p:cNvPicPr>
          <p:nvPr/>
        </p:nvPicPr>
        <p:blipFill>
          <a:blip r:embed="rId9" cstate="print"/>
          <a:srcRect/>
          <a:stretch>
            <a:fillRect/>
          </a:stretch>
        </p:blipFill>
        <p:spPr bwMode="auto">
          <a:xfrm>
            <a:off x="5061221" y="726255"/>
            <a:ext cx="815704" cy="277328"/>
          </a:xfrm>
          <a:prstGeom prst="rect">
            <a:avLst/>
          </a:prstGeom>
          <a:noFill/>
        </p:spPr>
      </p:pic>
      <p:pic>
        <p:nvPicPr>
          <p:cNvPr id="10" name="Picture 7" descr="Obrigado"/>
          <p:cNvPicPr>
            <a:picLocks noChangeAspect="1" noChangeArrowheads="1"/>
          </p:cNvPicPr>
          <p:nvPr/>
        </p:nvPicPr>
        <p:blipFill>
          <a:blip r:embed="rId10" cstate="print"/>
          <a:srcRect/>
          <a:stretch>
            <a:fillRect/>
          </a:stretch>
        </p:blipFill>
        <p:spPr bwMode="auto">
          <a:xfrm>
            <a:off x="4945010" y="1733707"/>
            <a:ext cx="1055740" cy="261046"/>
          </a:xfrm>
          <a:prstGeom prst="rect">
            <a:avLst/>
          </a:prstGeom>
          <a:noFill/>
        </p:spPr>
      </p:pic>
      <p:pic>
        <p:nvPicPr>
          <p:cNvPr id="11" name="Picture 8" descr="Tak"/>
          <p:cNvPicPr>
            <a:picLocks noChangeAspect="1" noChangeArrowheads="1"/>
          </p:cNvPicPr>
          <p:nvPr/>
        </p:nvPicPr>
        <p:blipFill>
          <a:blip r:embed="rId11" cstate="print"/>
          <a:srcRect/>
          <a:stretch>
            <a:fillRect/>
          </a:stretch>
        </p:blipFill>
        <p:spPr bwMode="auto">
          <a:xfrm>
            <a:off x="6357606" y="1374965"/>
            <a:ext cx="562538" cy="204846"/>
          </a:xfrm>
          <a:prstGeom prst="rect">
            <a:avLst/>
          </a:prstGeom>
          <a:noFill/>
        </p:spPr>
      </p:pic>
      <p:pic>
        <p:nvPicPr>
          <p:cNvPr id="12" name="Picture 9"/>
          <p:cNvPicPr>
            <a:picLocks noChangeAspect="1" noChangeArrowheads="1"/>
          </p:cNvPicPr>
          <p:nvPr/>
        </p:nvPicPr>
        <p:blipFill>
          <a:blip r:embed="rId12" cstate="print">
            <a:lum bright="-6000" contrast="18000"/>
          </a:blip>
          <a:srcRect/>
          <a:stretch>
            <a:fillRect/>
          </a:stretch>
        </p:blipFill>
        <p:spPr bwMode="invGray">
          <a:xfrm>
            <a:off x="2552701" y="1400175"/>
            <a:ext cx="1984374" cy="594578"/>
          </a:xfrm>
          <a:prstGeom prst="rect">
            <a:avLst/>
          </a:prstGeom>
          <a:noFill/>
          <a:ln w="9525">
            <a:noFill/>
            <a:miter lim="800000"/>
            <a:headEnd/>
            <a:tailEnd/>
          </a:ln>
          <a:effectLst/>
        </p:spPr>
      </p:pic>
      <p:pic>
        <p:nvPicPr>
          <p:cNvPr id="13" name="Picture 10" descr="thanku2"/>
          <p:cNvPicPr>
            <a:picLocks noChangeAspect="1" noChangeArrowheads="1"/>
          </p:cNvPicPr>
          <p:nvPr/>
        </p:nvPicPr>
        <p:blipFill>
          <a:blip r:embed="rId13" cstate="print"/>
          <a:srcRect/>
          <a:stretch>
            <a:fillRect/>
          </a:stretch>
        </p:blipFill>
        <p:spPr bwMode="auto">
          <a:xfrm>
            <a:off x="3058603" y="663225"/>
            <a:ext cx="1065722" cy="340358"/>
          </a:xfrm>
          <a:prstGeom prst="rect">
            <a:avLst/>
          </a:prstGeom>
          <a:noFill/>
        </p:spPr>
      </p:pic>
      <p:pic>
        <p:nvPicPr>
          <p:cNvPr id="14" name="Picture 11" descr="thanku"/>
          <p:cNvPicPr>
            <a:picLocks noChangeAspect="1" noChangeArrowheads="1"/>
          </p:cNvPicPr>
          <p:nvPr/>
        </p:nvPicPr>
        <p:blipFill>
          <a:blip r:embed="rId14" cstate="print"/>
          <a:srcRect/>
          <a:stretch>
            <a:fillRect/>
          </a:stretch>
        </p:blipFill>
        <p:spPr bwMode="auto">
          <a:xfrm>
            <a:off x="6596025" y="428099"/>
            <a:ext cx="1179698" cy="377124"/>
          </a:xfrm>
          <a:prstGeom prst="rect">
            <a:avLst/>
          </a:prstGeom>
          <a:noFill/>
        </p:spPr>
      </p:pic>
    </p:spTree>
  </p:cSld>
  <p:clrMapOvr>
    <a:masterClrMapping/>
  </p:clrMapOvr>
  <p:transition>
    <p:wipe dir="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3" presetClass="entr" presetSubtype="528" fill="hold" nodeType="withEffect">
                                  <p:stCondLst>
                                    <p:cond delay="0"/>
                                  </p:stCondLst>
                                  <p:childTnLst>
                                    <p:set>
                                      <p:cBhvr>
                                        <p:cTn id="6" dur="1" fill="hold">
                                          <p:stCondLst>
                                            <p:cond delay="0"/>
                                          </p:stCondLst>
                                        </p:cTn>
                                        <p:tgtEl>
                                          <p:spTgt spid="14"/>
                                        </p:tgtEl>
                                        <p:attrNameLst>
                                          <p:attrName>style.visibility</p:attrName>
                                        </p:attrNameLst>
                                      </p:cBhvr>
                                      <p:to>
                                        <p:strVal val="visible"/>
                                      </p:to>
                                    </p:set>
                                    <p:anim calcmode="lin" valueType="num">
                                      <p:cBhvr>
                                        <p:cTn id="7" dur="1000" fill="hold"/>
                                        <p:tgtEl>
                                          <p:spTgt spid="14"/>
                                        </p:tgtEl>
                                        <p:attrNameLst>
                                          <p:attrName>ppt_w</p:attrName>
                                        </p:attrNameLst>
                                      </p:cBhvr>
                                      <p:tavLst>
                                        <p:tav tm="0">
                                          <p:val>
                                            <p:fltVal val="0"/>
                                          </p:val>
                                        </p:tav>
                                        <p:tav tm="100000">
                                          <p:val>
                                            <p:strVal val="#ppt_w"/>
                                          </p:val>
                                        </p:tav>
                                      </p:tavLst>
                                    </p:anim>
                                    <p:anim calcmode="lin" valueType="num">
                                      <p:cBhvr>
                                        <p:cTn id="8" dur="1000" fill="hold"/>
                                        <p:tgtEl>
                                          <p:spTgt spid="14"/>
                                        </p:tgtEl>
                                        <p:attrNameLst>
                                          <p:attrName>ppt_h</p:attrName>
                                        </p:attrNameLst>
                                      </p:cBhvr>
                                      <p:tavLst>
                                        <p:tav tm="0">
                                          <p:val>
                                            <p:fltVal val="0"/>
                                          </p:val>
                                        </p:tav>
                                        <p:tav tm="100000">
                                          <p:val>
                                            <p:strVal val="#ppt_h"/>
                                          </p:val>
                                        </p:tav>
                                      </p:tavLst>
                                    </p:anim>
                                    <p:anim calcmode="lin" valueType="num">
                                      <p:cBhvr>
                                        <p:cTn id="9" dur="1000" fill="hold"/>
                                        <p:tgtEl>
                                          <p:spTgt spid="14"/>
                                        </p:tgtEl>
                                        <p:attrNameLst>
                                          <p:attrName>ppt_x</p:attrName>
                                        </p:attrNameLst>
                                      </p:cBhvr>
                                      <p:tavLst>
                                        <p:tav tm="0">
                                          <p:val>
                                            <p:fltVal val="0.5"/>
                                          </p:val>
                                        </p:tav>
                                        <p:tav tm="100000">
                                          <p:val>
                                            <p:strVal val="#ppt_x"/>
                                          </p:val>
                                        </p:tav>
                                      </p:tavLst>
                                    </p:anim>
                                    <p:anim calcmode="lin" valueType="num">
                                      <p:cBhvr>
                                        <p:cTn id="10" dur="1000" fill="hold"/>
                                        <p:tgtEl>
                                          <p:spTgt spid="14"/>
                                        </p:tgtEl>
                                        <p:attrNameLst>
                                          <p:attrName>ppt_y</p:attrName>
                                        </p:attrNameLst>
                                      </p:cBhvr>
                                      <p:tavLst>
                                        <p:tav tm="0">
                                          <p:val>
                                            <p:fltVal val="0.5"/>
                                          </p:val>
                                        </p:tav>
                                        <p:tav tm="100000">
                                          <p:val>
                                            <p:strVal val="#ppt_y"/>
                                          </p:val>
                                        </p:tav>
                                      </p:tavLst>
                                    </p:anim>
                                  </p:childTnLst>
                                </p:cTn>
                              </p:par>
                              <p:par>
                                <p:cTn id="11" presetID="23" presetClass="entr" presetSubtype="528" fill="hold" nodeType="withEffect">
                                  <p:stCondLst>
                                    <p:cond delay="200"/>
                                  </p:stCondLst>
                                  <p:childTnLst>
                                    <p:set>
                                      <p:cBhvr>
                                        <p:cTn id="12" dur="1" fill="hold">
                                          <p:stCondLst>
                                            <p:cond delay="0"/>
                                          </p:stCondLst>
                                        </p:cTn>
                                        <p:tgtEl>
                                          <p:spTgt spid="5"/>
                                        </p:tgtEl>
                                        <p:attrNameLst>
                                          <p:attrName>style.visibility</p:attrName>
                                        </p:attrNameLst>
                                      </p:cBhvr>
                                      <p:to>
                                        <p:strVal val="visible"/>
                                      </p:to>
                                    </p:set>
                                    <p:anim calcmode="lin" valueType="num">
                                      <p:cBhvr>
                                        <p:cTn id="13" dur="1000" fill="hold"/>
                                        <p:tgtEl>
                                          <p:spTgt spid="5"/>
                                        </p:tgtEl>
                                        <p:attrNameLst>
                                          <p:attrName>ppt_w</p:attrName>
                                        </p:attrNameLst>
                                      </p:cBhvr>
                                      <p:tavLst>
                                        <p:tav tm="0">
                                          <p:val>
                                            <p:fltVal val="0"/>
                                          </p:val>
                                        </p:tav>
                                        <p:tav tm="100000">
                                          <p:val>
                                            <p:strVal val="#ppt_w"/>
                                          </p:val>
                                        </p:tav>
                                      </p:tavLst>
                                    </p:anim>
                                    <p:anim calcmode="lin" valueType="num">
                                      <p:cBhvr>
                                        <p:cTn id="14" dur="1000" fill="hold"/>
                                        <p:tgtEl>
                                          <p:spTgt spid="5"/>
                                        </p:tgtEl>
                                        <p:attrNameLst>
                                          <p:attrName>ppt_h</p:attrName>
                                        </p:attrNameLst>
                                      </p:cBhvr>
                                      <p:tavLst>
                                        <p:tav tm="0">
                                          <p:val>
                                            <p:fltVal val="0"/>
                                          </p:val>
                                        </p:tav>
                                        <p:tav tm="100000">
                                          <p:val>
                                            <p:strVal val="#ppt_h"/>
                                          </p:val>
                                        </p:tav>
                                      </p:tavLst>
                                    </p:anim>
                                    <p:anim calcmode="lin" valueType="num">
                                      <p:cBhvr>
                                        <p:cTn id="15" dur="1000" fill="hold"/>
                                        <p:tgtEl>
                                          <p:spTgt spid="5"/>
                                        </p:tgtEl>
                                        <p:attrNameLst>
                                          <p:attrName>ppt_x</p:attrName>
                                        </p:attrNameLst>
                                      </p:cBhvr>
                                      <p:tavLst>
                                        <p:tav tm="0">
                                          <p:val>
                                            <p:fltVal val="0.5"/>
                                          </p:val>
                                        </p:tav>
                                        <p:tav tm="100000">
                                          <p:val>
                                            <p:strVal val="#ppt_x"/>
                                          </p:val>
                                        </p:tav>
                                      </p:tavLst>
                                    </p:anim>
                                    <p:anim calcmode="lin" valueType="num">
                                      <p:cBhvr>
                                        <p:cTn id="16" dur="1000" fill="hold"/>
                                        <p:tgtEl>
                                          <p:spTgt spid="5"/>
                                        </p:tgtEl>
                                        <p:attrNameLst>
                                          <p:attrName>ppt_y</p:attrName>
                                        </p:attrNameLst>
                                      </p:cBhvr>
                                      <p:tavLst>
                                        <p:tav tm="0">
                                          <p:val>
                                            <p:fltVal val="0.5"/>
                                          </p:val>
                                        </p:tav>
                                        <p:tav tm="100000">
                                          <p:val>
                                            <p:strVal val="#ppt_y"/>
                                          </p:val>
                                        </p:tav>
                                      </p:tavLst>
                                    </p:anim>
                                  </p:childTnLst>
                                </p:cTn>
                              </p:par>
                              <p:par>
                                <p:cTn id="17" presetID="23" presetClass="entr" presetSubtype="528" fill="hold" nodeType="withEffect">
                                  <p:stCondLst>
                                    <p:cond delay="400"/>
                                  </p:stCondLst>
                                  <p:childTnLst>
                                    <p:set>
                                      <p:cBhvr>
                                        <p:cTn id="18" dur="1" fill="hold">
                                          <p:stCondLst>
                                            <p:cond delay="0"/>
                                          </p:stCondLst>
                                        </p:cTn>
                                        <p:tgtEl>
                                          <p:spTgt spid="6"/>
                                        </p:tgtEl>
                                        <p:attrNameLst>
                                          <p:attrName>style.visibility</p:attrName>
                                        </p:attrNameLst>
                                      </p:cBhvr>
                                      <p:to>
                                        <p:strVal val="visible"/>
                                      </p:to>
                                    </p:set>
                                    <p:anim calcmode="lin" valueType="num">
                                      <p:cBhvr>
                                        <p:cTn id="19" dur="1000" fill="hold"/>
                                        <p:tgtEl>
                                          <p:spTgt spid="6"/>
                                        </p:tgtEl>
                                        <p:attrNameLst>
                                          <p:attrName>ppt_w</p:attrName>
                                        </p:attrNameLst>
                                      </p:cBhvr>
                                      <p:tavLst>
                                        <p:tav tm="0">
                                          <p:val>
                                            <p:fltVal val="0"/>
                                          </p:val>
                                        </p:tav>
                                        <p:tav tm="100000">
                                          <p:val>
                                            <p:strVal val="#ppt_w"/>
                                          </p:val>
                                        </p:tav>
                                      </p:tavLst>
                                    </p:anim>
                                    <p:anim calcmode="lin" valueType="num">
                                      <p:cBhvr>
                                        <p:cTn id="20" dur="1000" fill="hold"/>
                                        <p:tgtEl>
                                          <p:spTgt spid="6"/>
                                        </p:tgtEl>
                                        <p:attrNameLst>
                                          <p:attrName>ppt_h</p:attrName>
                                        </p:attrNameLst>
                                      </p:cBhvr>
                                      <p:tavLst>
                                        <p:tav tm="0">
                                          <p:val>
                                            <p:fltVal val="0"/>
                                          </p:val>
                                        </p:tav>
                                        <p:tav tm="100000">
                                          <p:val>
                                            <p:strVal val="#ppt_h"/>
                                          </p:val>
                                        </p:tav>
                                      </p:tavLst>
                                    </p:anim>
                                    <p:anim calcmode="lin" valueType="num">
                                      <p:cBhvr>
                                        <p:cTn id="21" dur="1000" fill="hold"/>
                                        <p:tgtEl>
                                          <p:spTgt spid="6"/>
                                        </p:tgtEl>
                                        <p:attrNameLst>
                                          <p:attrName>ppt_x</p:attrName>
                                        </p:attrNameLst>
                                      </p:cBhvr>
                                      <p:tavLst>
                                        <p:tav tm="0">
                                          <p:val>
                                            <p:fltVal val="0.5"/>
                                          </p:val>
                                        </p:tav>
                                        <p:tav tm="100000">
                                          <p:val>
                                            <p:strVal val="#ppt_x"/>
                                          </p:val>
                                        </p:tav>
                                      </p:tavLst>
                                    </p:anim>
                                    <p:anim calcmode="lin" valueType="num">
                                      <p:cBhvr>
                                        <p:cTn id="22" dur="1000" fill="hold"/>
                                        <p:tgtEl>
                                          <p:spTgt spid="6"/>
                                        </p:tgtEl>
                                        <p:attrNameLst>
                                          <p:attrName>ppt_y</p:attrName>
                                        </p:attrNameLst>
                                      </p:cBhvr>
                                      <p:tavLst>
                                        <p:tav tm="0">
                                          <p:val>
                                            <p:fltVal val="0.5"/>
                                          </p:val>
                                        </p:tav>
                                        <p:tav tm="100000">
                                          <p:val>
                                            <p:strVal val="#ppt_y"/>
                                          </p:val>
                                        </p:tav>
                                      </p:tavLst>
                                    </p:anim>
                                  </p:childTnLst>
                                </p:cTn>
                              </p:par>
                              <p:par>
                                <p:cTn id="23" presetID="23" presetClass="entr" presetSubtype="528" fill="hold" nodeType="withEffect">
                                  <p:stCondLst>
                                    <p:cond delay="700"/>
                                  </p:stCondLst>
                                  <p:childTnLst>
                                    <p:set>
                                      <p:cBhvr>
                                        <p:cTn id="24" dur="1" fill="hold">
                                          <p:stCondLst>
                                            <p:cond delay="0"/>
                                          </p:stCondLst>
                                        </p:cTn>
                                        <p:tgtEl>
                                          <p:spTgt spid="7"/>
                                        </p:tgtEl>
                                        <p:attrNameLst>
                                          <p:attrName>style.visibility</p:attrName>
                                        </p:attrNameLst>
                                      </p:cBhvr>
                                      <p:to>
                                        <p:strVal val="visible"/>
                                      </p:to>
                                    </p:set>
                                    <p:anim calcmode="lin" valueType="num">
                                      <p:cBhvr>
                                        <p:cTn id="25" dur="1000" fill="hold"/>
                                        <p:tgtEl>
                                          <p:spTgt spid="7"/>
                                        </p:tgtEl>
                                        <p:attrNameLst>
                                          <p:attrName>ppt_w</p:attrName>
                                        </p:attrNameLst>
                                      </p:cBhvr>
                                      <p:tavLst>
                                        <p:tav tm="0">
                                          <p:val>
                                            <p:fltVal val="0"/>
                                          </p:val>
                                        </p:tav>
                                        <p:tav tm="100000">
                                          <p:val>
                                            <p:strVal val="#ppt_w"/>
                                          </p:val>
                                        </p:tav>
                                      </p:tavLst>
                                    </p:anim>
                                    <p:anim calcmode="lin" valueType="num">
                                      <p:cBhvr>
                                        <p:cTn id="26" dur="1000" fill="hold"/>
                                        <p:tgtEl>
                                          <p:spTgt spid="7"/>
                                        </p:tgtEl>
                                        <p:attrNameLst>
                                          <p:attrName>ppt_h</p:attrName>
                                        </p:attrNameLst>
                                      </p:cBhvr>
                                      <p:tavLst>
                                        <p:tav tm="0">
                                          <p:val>
                                            <p:fltVal val="0"/>
                                          </p:val>
                                        </p:tav>
                                        <p:tav tm="100000">
                                          <p:val>
                                            <p:strVal val="#ppt_h"/>
                                          </p:val>
                                        </p:tav>
                                      </p:tavLst>
                                    </p:anim>
                                    <p:anim calcmode="lin" valueType="num">
                                      <p:cBhvr>
                                        <p:cTn id="27" dur="1000" fill="hold"/>
                                        <p:tgtEl>
                                          <p:spTgt spid="7"/>
                                        </p:tgtEl>
                                        <p:attrNameLst>
                                          <p:attrName>ppt_x</p:attrName>
                                        </p:attrNameLst>
                                      </p:cBhvr>
                                      <p:tavLst>
                                        <p:tav tm="0">
                                          <p:val>
                                            <p:fltVal val="0.5"/>
                                          </p:val>
                                        </p:tav>
                                        <p:tav tm="100000">
                                          <p:val>
                                            <p:strVal val="#ppt_x"/>
                                          </p:val>
                                        </p:tav>
                                      </p:tavLst>
                                    </p:anim>
                                    <p:anim calcmode="lin" valueType="num">
                                      <p:cBhvr>
                                        <p:cTn id="28" dur="1000" fill="hold"/>
                                        <p:tgtEl>
                                          <p:spTgt spid="7"/>
                                        </p:tgtEl>
                                        <p:attrNameLst>
                                          <p:attrName>ppt_y</p:attrName>
                                        </p:attrNameLst>
                                      </p:cBhvr>
                                      <p:tavLst>
                                        <p:tav tm="0">
                                          <p:val>
                                            <p:fltVal val="0.5"/>
                                          </p:val>
                                        </p:tav>
                                        <p:tav tm="100000">
                                          <p:val>
                                            <p:strVal val="#ppt_y"/>
                                          </p:val>
                                        </p:tav>
                                      </p:tavLst>
                                    </p:anim>
                                  </p:childTnLst>
                                </p:cTn>
                              </p:par>
                              <p:par>
                                <p:cTn id="29" presetID="23" presetClass="entr" presetSubtype="528" fill="hold" nodeType="withEffect">
                                  <p:stCondLst>
                                    <p:cond delay="900"/>
                                  </p:stCondLst>
                                  <p:childTnLst>
                                    <p:set>
                                      <p:cBhvr>
                                        <p:cTn id="30" dur="1" fill="hold">
                                          <p:stCondLst>
                                            <p:cond delay="0"/>
                                          </p:stCondLst>
                                        </p:cTn>
                                        <p:tgtEl>
                                          <p:spTgt spid="8"/>
                                        </p:tgtEl>
                                        <p:attrNameLst>
                                          <p:attrName>style.visibility</p:attrName>
                                        </p:attrNameLst>
                                      </p:cBhvr>
                                      <p:to>
                                        <p:strVal val="visible"/>
                                      </p:to>
                                    </p:set>
                                    <p:anim calcmode="lin" valueType="num">
                                      <p:cBhvr>
                                        <p:cTn id="31" dur="1000" fill="hold"/>
                                        <p:tgtEl>
                                          <p:spTgt spid="8"/>
                                        </p:tgtEl>
                                        <p:attrNameLst>
                                          <p:attrName>ppt_w</p:attrName>
                                        </p:attrNameLst>
                                      </p:cBhvr>
                                      <p:tavLst>
                                        <p:tav tm="0">
                                          <p:val>
                                            <p:fltVal val="0"/>
                                          </p:val>
                                        </p:tav>
                                        <p:tav tm="100000">
                                          <p:val>
                                            <p:strVal val="#ppt_w"/>
                                          </p:val>
                                        </p:tav>
                                      </p:tavLst>
                                    </p:anim>
                                    <p:anim calcmode="lin" valueType="num">
                                      <p:cBhvr>
                                        <p:cTn id="32" dur="1000" fill="hold"/>
                                        <p:tgtEl>
                                          <p:spTgt spid="8"/>
                                        </p:tgtEl>
                                        <p:attrNameLst>
                                          <p:attrName>ppt_h</p:attrName>
                                        </p:attrNameLst>
                                      </p:cBhvr>
                                      <p:tavLst>
                                        <p:tav tm="0">
                                          <p:val>
                                            <p:fltVal val="0"/>
                                          </p:val>
                                        </p:tav>
                                        <p:tav tm="100000">
                                          <p:val>
                                            <p:strVal val="#ppt_h"/>
                                          </p:val>
                                        </p:tav>
                                      </p:tavLst>
                                    </p:anim>
                                    <p:anim calcmode="lin" valueType="num">
                                      <p:cBhvr>
                                        <p:cTn id="33" dur="1000" fill="hold"/>
                                        <p:tgtEl>
                                          <p:spTgt spid="8"/>
                                        </p:tgtEl>
                                        <p:attrNameLst>
                                          <p:attrName>ppt_x</p:attrName>
                                        </p:attrNameLst>
                                      </p:cBhvr>
                                      <p:tavLst>
                                        <p:tav tm="0">
                                          <p:val>
                                            <p:fltVal val="0.5"/>
                                          </p:val>
                                        </p:tav>
                                        <p:tav tm="100000">
                                          <p:val>
                                            <p:strVal val="#ppt_x"/>
                                          </p:val>
                                        </p:tav>
                                      </p:tavLst>
                                    </p:anim>
                                    <p:anim calcmode="lin" valueType="num">
                                      <p:cBhvr>
                                        <p:cTn id="34" dur="1000" fill="hold"/>
                                        <p:tgtEl>
                                          <p:spTgt spid="8"/>
                                        </p:tgtEl>
                                        <p:attrNameLst>
                                          <p:attrName>ppt_y</p:attrName>
                                        </p:attrNameLst>
                                      </p:cBhvr>
                                      <p:tavLst>
                                        <p:tav tm="0">
                                          <p:val>
                                            <p:fltVal val="0.5"/>
                                          </p:val>
                                        </p:tav>
                                        <p:tav tm="100000">
                                          <p:val>
                                            <p:strVal val="#ppt_y"/>
                                          </p:val>
                                        </p:tav>
                                      </p:tavLst>
                                    </p:anim>
                                  </p:childTnLst>
                                </p:cTn>
                              </p:par>
                              <p:par>
                                <p:cTn id="35" presetID="23" presetClass="entr" presetSubtype="528" fill="hold" nodeType="withEffect">
                                  <p:stCondLst>
                                    <p:cond delay="1100"/>
                                  </p:stCondLst>
                                  <p:childTnLst>
                                    <p:set>
                                      <p:cBhvr>
                                        <p:cTn id="36" dur="1" fill="hold">
                                          <p:stCondLst>
                                            <p:cond delay="0"/>
                                          </p:stCondLst>
                                        </p:cTn>
                                        <p:tgtEl>
                                          <p:spTgt spid="9"/>
                                        </p:tgtEl>
                                        <p:attrNameLst>
                                          <p:attrName>style.visibility</p:attrName>
                                        </p:attrNameLst>
                                      </p:cBhvr>
                                      <p:to>
                                        <p:strVal val="visible"/>
                                      </p:to>
                                    </p:set>
                                    <p:anim calcmode="lin" valueType="num">
                                      <p:cBhvr>
                                        <p:cTn id="37" dur="1000" fill="hold"/>
                                        <p:tgtEl>
                                          <p:spTgt spid="9"/>
                                        </p:tgtEl>
                                        <p:attrNameLst>
                                          <p:attrName>ppt_w</p:attrName>
                                        </p:attrNameLst>
                                      </p:cBhvr>
                                      <p:tavLst>
                                        <p:tav tm="0">
                                          <p:val>
                                            <p:fltVal val="0"/>
                                          </p:val>
                                        </p:tav>
                                        <p:tav tm="100000">
                                          <p:val>
                                            <p:strVal val="#ppt_w"/>
                                          </p:val>
                                        </p:tav>
                                      </p:tavLst>
                                    </p:anim>
                                    <p:anim calcmode="lin" valueType="num">
                                      <p:cBhvr>
                                        <p:cTn id="38" dur="1000" fill="hold"/>
                                        <p:tgtEl>
                                          <p:spTgt spid="9"/>
                                        </p:tgtEl>
                                        <p:attrNameLst>
                                          <p:attrName>ppt_h</p:attrName>
                                        </p:attrNameLst>
                                      </p:cBhvr>
                                      <p:tavLst>
                                        <p:tav tm="0">
                                          <p:val>
                                            <p:fltVal val="0"/>
                                          </p:val>
                                        </p:tav>
                                        <p:tav tm="100000">
                                          <p:val>
                                            <p:strVal val="#ppt_h"/>
                                          </p:val>
                                        </p:tav>
                                      </p:tavLst>
                                    </p:anim>
                                    <p:anim calcmode="lin" valueType="num">
                                      <p:cBhvr>
                                        <p:cTn id="39" dur="1000" fill="hold"/>
                                        <p:tgtEl>
                                          <p:spTgt spid="9"/>
                                        </p:tgtEl>
                                        <p:attrNameLst>
                                          <p:attrName>ppt_x</p:attrName>
                                        </p:attrNameLst>
                                      </p:cBhvr>
                                      <p:tavLst>
                                        <p:tav tm="0">
                                          <p:val>
                                            <p:fltVal val="0.5"/>
                                          </p:val>
                                        </p:tav>
                                        <p:tav tm="100000">
                                          <p:val>
                                            <p:strVal val="#ppt_x"/>
                                          </p:val>
                                        </p:tav>
                                      </p:tavLst>
                                    </p:anim>
                                    <p:anim calcmode="lin" valueType="num">
                                      <p:cBhvr>
                                        <p:cTn id="40" dur="1000" fill="hold"/>
                                        <p:tgtEl>
                                          <p:spTgt spid="9"/>
                                        </p:tgtEl>
                                        <p:attrNameLst>
                                          <p:attrName>ppt_y</p:attrName>
                                        </p:attrNameLst>
                                      </p:cBhvr>
                                      <p:tavLst>
                                        <p:tav tm="0">
                                          <p:val>
                                            <p:fltVal val="0.5"/>
                                          </p:val>
                                        </p:tav>
                                        <p:tav tm="100000">
                                          <p:val>
                                            <p:strVal val="#ppt_y"/>
                                          </p:val>
                                        </p:tav>
                                      </p:tavLst>
                                    </p:anim>
                                  </p:childTnLst>
                                </p:cTn>
                              </p:par>
                              <p:par>
                                <p:cTn id="41" presetID="23" presetClass="entr" presetSubtype="528" fill="hold" nodeType="withEffect">
                                  <p:stCondLst>
                                    <p:cond delay="1500"/>
                                  </p:stCondLst>
                                  <p:childTnLst>
                                    <p:set>
                                      <p:cBhvr>
                                        <p:cTn id="42" dur="1" fill="hold">
                                          <p:stCondLst>
                                            <p:cond delay="0"/>
                                          </p:stCondLst>
                                        </p:cTn>
                                        <p:tgtEl>
                                          <p:spTgt spid="10"/>
                                        </p:tgtEl>
                                        <p:attrNameLst>
                                          <p:attrName>style.visibility</p:attrName>
                                        </p:attrNameLst>
                                      </p:cBhvr>
                                      <p:to>
                                        <p:strVal val="visible"/>
                                      </p:to>
                                    </p:set>
                                    <p:anim calcmode="lin" valueType="num">
                                      <p:cBhvr>
                                        <p:cTn id="43" dur="1000" fill="hold"/>
                                        <p:tgtEl>
                                          <p:spTgt spid="10"/>
                                        </p:tgtEl>
                                        <p:attrNameLst>
                                          <p:attrName>ppt_w</p:attrName>
                                        </p:attrNameLst>
                                      </p:cBhvr>
                                      <p:tavLst>
                                        <p:tav tm="0">
                                          <p:val>
                                            <p:fltVal val="0"/>
                                          </p:val>
                                        </p:tav>
                                        <p:tav tm="100000">
                                          <p:val>
                                            <p:strVal val="#ppt_w"/>
                                          </p:val>
                                        </p:tav>
                                      </p:tavLst>
                                    </p:anim>
                                    <p:anim calcmode="lin" valueType="num">
                                      <p:cBhvr>
                                        <p:cTn id="44" dur="1000" fill="hold"/>
                                        <p:tgtEl>
                                          <p:spTgt spid="10"/>
                                        </p:tgtEl>
                                        <p:attrNameLst>
                                          <p:attrName>ppt_h</p:attrName>
                                        </p:attrNameLst>
                                      </p:cBhvr>
                                      <p:tavLst>
                                        <p:tav tm="0">
                                          <p:val>
                                            <p:fltVal val="0"/>
                                          </p:val>
                                        </p:tav>
                                        <p:tav tm="100000">
                                          <p:val>
                                            <p:strVal val="#ppt_h"/>
                                          </p:val>
                                        </p:tav>
                                      </p:tavLst>
                                    </p:anim>
                                    <p:anim calcmode="lin" valueType="num">
                                      <p:cBhvr>
                                        <p:cTn id="45" dur="1000" fill="hold"/>
                                        <p:tgtEl>
                                          <p:spTgt spid="10"/>
                                        </p:tgtEl>
                                        <p:attrNameLst>
                                          <p:attrName>ppt_x</p:attrName>
                                        </p:attrNameLst>
                                      </p:cBhvr>
                                      <p:tavLst>
                                        <p:tav tm="0">
                                          <p:val>
                                            <p:fltVal val="0.5"/>
                                          </p:val>
                                        </p:tav>
                                        <p:tav tm="100000">
                                          <p:val>
                                            <p:strVal val="#ppt_x"/>
                                          </p:val>
                                        </p:tav>
                                      </p:tavLst>
                                    </p:anim>
                                    <p:anim calcmode="lin" valueType="num">
                                      <p:cBhvr>
                                        <p:cTn id="46" dur="1000" fill="hold"/>
                                        <p:tgtEl>
                                          <p:spTgt spid="10"/>
                                        </p:tgtEl>
                                        <p:attrNameLst>
                                          <p:attrName>ppt_y</p:attrName>
                                        </p:attrNameLst>
                                      </p:cBhvr>
                                      <p:tavLst>
                                        <p:tav tm="0">
                                          <p:val>
                                            <p:fltVal val="0.5"/>
                                          </p:val>
                                        </p:tav>
                                        <p:tav tm="100000">
                                          <p:val>
                                            <p:strVal val="#ppt_y"/>
                                          </p:val>
                                        </p:tav>
                                      </p:tavLst>
                                    </p:anim>
                                  </p:childTnLst>
                                </p:cTn>
                              </p:par>
                              <p:par>
                                <p:cTn id="47" presetID="23" presetClass="entr" presetSubtype="528" fill="hold" nodeType="withEffect">
                                  <p:stCondLst>
                                    <p:cond delay="1700"/>
                                  </p:stCondLst>
                                  <p:childTnLst>
                                    <p:set>
                                      <p:cBhvr>
                                        <p:cTn id="48" dur="1" fill="hold">
                                          <p:stCondLst>
                                            <p:cond delay="0"/>
                                          </p:stCondLst>
                                        </p:cTn>
                                        <p:tgtEl>
                                          <p:spTgt spid="11"/>
                                        </p:tgtEl>
                                        <p:attrNameLst>
                                          <p:attrName>style.visibility</p:attrName>
                                        </p:attrNameLst>
                                      </p:cBhvr>
                                      <p:to>
                                        <p:strVal val="visible"/>
                                      </p:to>
                                    </p:set>
                                    <p:anim calcmode="lin" valueType="num">
                                      <p:cBhvr>
                                        <p:cTn id="49" dur="1000" fill="hold"/>
                                        <p:tgtEl>
                                          <p:spTgt spid="11"/>
                                        </p:tgtEl>
                                        <p:attrNameLst>
                                          <p:attrName>ppt_w</p:attrName>
                                        </p:attrNameLst>
                                      </p:cBhvr>
                                      <p:tavLst>
                                        <p:tav tm="0">
                                          <p:val>
                                            <p:fltVal val="0"/>
                                          </p:val>
                                        </p:tav>
                                        <p:tav tm="100000">
                                          <p:val>
                                            <p:strVal val="#ppt_w"/>
                                          </p:val>
                                        </p:tav>
                                      </p:tavLst>
                                    </p:anim>
                                    <p:anim calcmode="lin" valueType="num">
                                      <p:cBhvr>
                                        <p:cTn id="50" dur="1000" fill="hold"/>
                                        <p:tgtEl>
                                          <p:spTgt spid="11"/>
                                        </p:tgtEl>
                                        <p:attrNameLst>
                                          <p:attrName>ppt_h</p:attrName>
                                        </p:attrNameLst>
                                      </p:cBhvr>
                                      <p:tavLst>
                                        <p:tav tm="0">
                                          <p:val>
                                            <p:fltVal val="0"/>
                                          </p:val>
                                        </p:tav>
                                        <p:tav tm="100000">
                                          <p:val>
                                            <p:strVal val="#ppt_h"/>
                                          </p:val>
                                        </p:tav>
                                      </p:tavLst>
                                    </p:anim>
                                    <p:anim calcmode="lin" valueType="num">
                                      <p:cBhvr>
                                        <p:cTn id="51" dur="1000" fill="hold"/>
                                        <p:tgtEl>
                                          <p:spTgt spid="11"/>
                                        </p:tgtEl>
                                        <p:attrNameLst>
                                          <p:attrName>ppt_x</p:attrName>
                                        </p:attrNameLst>
                                      </p:cBhvr>
                                      <p:tavLst>
                                        <p:tav tm="0">
                                          <p:val>
                                            <p:fltVal val="0.5"/>
                                          </p:val>
                                        </p:tav>
                                        <p:tav tm="100000">
                                          <p:val>
                                            <p:strVal val="#ppt_x"/>
                                          </p:val>
                                        </p:tav>
                                      </p:tavLst>
                                    </p:anim>
                                    <p:anim calcmode="lin" valueType="num">
                                      <p:cBhvr>
                                        <p:cTn id="52" dur="1000" fill="hold"/>
                                        <p:tgtEl>
                                          <p:spTgt spid="11"/>
                                        </p:tgtEl>
                                        <p:attrNameLst>
                                          <p:attrName>ppt_y</p:attrName>
                                        </p:attrNameLst>
                                      </p:cBhvr>
                                      <p:tavLst>
                                        <p:tav tm="0">
                                          <p:val>
                                            <p:fltVal val="0.5"/>
                                          </p:val>
                                        </p:tav>
                                        <p:tav tm="100000">
                                          <p:val>
                                            <p:strVal val="#ppt_y"/>
                                          </p:val>
                                        </p:tav>
                                      </p:tavLst>
                                    </p:anim>
                                  </p:childTnLst>
                                </p:cTn>
                              </p:par>
                              <p:par>
                                <p:cTn id="53" presetID="23" presetClass="entr" presetSubtype="528" fill="hold" nodeType="withEffect">
                                  <p:stCondLst>
                                    <p:cond delay="2000"/>
                                  </p:stCondLst>
                                  <p:childTnLst>
                                    <p:set>
                                      <p:cBhvr>
                                        <p:cTn id="54" dur="1" fill="hold">
                                          <p:stCondLst>
                                            <p:cond delay="0"/>
                                          </p:stCondLst>
                                        </p:cTn>
                                        <p:tgtEl>
                                          <p:spTgt spid="12"/>
                                        </p:tgtEl>
                                        <p:attrNameLst>
                                          <p:attrName>style.visibility</p:attrName>
                                        </p:attrNameLst>
                                      </p:cBhvr>
                                      <p:to>
                                        <p:strVal val="visible"/>
                                      </p:to>
                                    </p:set>
                                    <p:anim calcmode="lin" valueType="num">
                                      <p:cBhvr>
                                        <p:cTn id="55" dur="1000" fill="hold"/>
                                        <p:tgtEl>
                                          <p:spTgt spid="12"/>
                                        </p:tgtEl>
                                        <p:attrNameLst>
                                          <p:attrName>ppt_w</p:attrName>
                                        </p:attrNameLst>
                                      </p:cBhvr>
                                      <p:tavLst>
                                        <p:tav tm="0">
                                          <p:val>
                                            <p:fltVal val="0"/>
                                          </p:val>
                                        </p:tav>
                                        <p:tav tm="100000">
                                          <p:val>
                                            <p:strVal val="#ppt_w"/>
                                          </p:val>
                                        </p:tav>
                                      </p:tavLst>
                                    </p:anim>
                                    <p:anim calcmode="lin" valueType="num">
                                      <p:cBhvr>
                                        <p:cTn id="56" dur="1000" fill="hold"/>
                                        <p:tgtEl>
                                          <p:spTgt spid="12"/>
                                        </p:tgtEl>
                                        <p:attrNameLst>
                                          <p:attrName>ppt_h</p:attrName>
                                        </p:attrNameLst>
                                      </p:cBhvr>
                                      <p:tavLst>
                                        <p:tav tm="0">
                                          <p:val>
                                            <p:fltVal val="0"/>
                                          </p:val>
                                        </p:tav>
                                        <p:tav tm="100000">
                                          <p:val>
                                            <p:strVal val="#ppt_h"/>
                                          </p:val>
                                        </p:tav>
                                      </p:tavLst>
                                    </p:anim>
                                    <p:anim calcmode="lin" valueType="num">
                                      <p:cBhvr>
                                        <p:cTn id="57" dur="1000" fill="hold"/>
                                        <p:tgtEl>
                                          <p:spTgt spid="12"/>
                                        </p:tgtEl>
                                        <p:attrNameLst>
                                          <p:attrName>ppt_x</p:attrName>
                                        </p:attrNameLst>
                                      </p:cBhvr>
                                      <p:tavLst>
                                        <p:tav tm="0">
                                          <p:val>
                                            <p:fltVal val="0.5"/>
                                          </p:val>
                                        </p:tav>
                                        <p:tav tm="100000">
                                          <p:val>
                                            <p:strVal val="#ppt_x"/>
                                          </p:val>
                                        </p:tav>
                                      </p:tavLst>
                                    </p:anim>
                                    <p:anim calcmode="lin" valueType="num">
                                      <p:cBhvr>
                                        <p:cTn id="58" dur="1000" fill="hold"/>
                                        <p:tgtEl>
                                          <p:spTgt spid="12"/>
                                        </p:tgtEl>
                                        <p:attrNameLst>
                                          <p:attrName>ppt_y</p:attrName>
                                        </p:attrNameLst>
                                      </p:cBhvr>
                                      <p:tavLst>
                                        <p:tav tm="0">
                                          <p:val>
                                            <p:fltVal val="0.5"/>
                                          </p:val>
                                        </p:tav>
                                        <p:tav tm="100000">
                                          <p:val>
                                            <p:strVal val="#ppt_y"/>
                                          </p:val>
                                        </p:tav>
                                      </p:tavLst>
                                    </p:anim>
                                  </p:childTnLst>
                                </p:cTn>
                              </p:par>
                              <p:par>
                                <p:cTn id="59" presetID="23" presetClass="entr" presetSubtype="528" fill="hold" nodeType="withEffect">
                                  <p:stCondLst>
                                    <p:cond delay="2300"/>
                                  </p:stCondLst>
                                  <p:childTnLst>
                                    <p:set>
                                      <p:cBhvr>
                                        <p:cTn id="60" dur="1" fill="hold">
                                          <p:stCondLst>
                                            <p:cond delay="0"/>
                                          </p:stCondLst>
                                        </p:cTn>
                                        <p:tgtEl>
                                          <p:spTgt spid="13"/>
                                        </p:tgtEl>
                                        <p:attrNameLst>
                                          <p:attrName>style.visibility</p:attrName>
                                        </p:attrNameLst>
                                      </p:cBhvr>
                                      <p:to>
                                        <p:strVal val="visible"/>
                                      </p:to>
                                    </p:set>
                                    <p:anim calcmode="lin" valueType="num">
                                      <p:cBhvr>
                                        <p:cTn id="61" dur="1000" fill="hold"/>
                                        <p:tgtEl>
                                          <p:spTgt spid="13"/>
                                        </p:tgtEl>
                                        <p:attrNameLst>
                                          <p:attrName>ppt_w</p:attrName>
                                        </p:attrNameLst>
                                      </p:cBhvr>
                                      <p:tavLst>
                                        <p:tav tm="0">
                                          <p:val>
                                            <p:fltVal val="0"/>
                                          </p:val>
                                        </p:tav>
                                        <p:tav tm="100000">
                                          <p:val>
                                            <p:strVal val="#ppt_w"/>
                                          </p:val>
                                        </p:tav>
                                      </p:tavLst>
                                    </p:anim>
                                    <p:anim calcmode="lin" valueType="num">
                                      <p:cBhvr>
                                        <p:cTn id="62" dur="1000" fill="hold"/>
                                        <p:tgtEl>
                                          <p:spTgt spid="13"/>
                                        </p:tgtEl>
                                        <p:attrNameLst>
                                          <p:attrName>ppt_h</p:attrName>
                                        </p:attrNameLst>
                                      </p:cBhvr>
                                      <p:tavLst>
                                        <p:tav tm="0">
                                          <p:val>
                                            <p:fltVal val="0"/>
                                          </p:val>
                                        </p:tav>
                                        <p:tav tm="100000">
                                          <p:val>
                                            <p:strVal val="#ppt_h"/>
                                          </p:val>
                                        </p:tav>
                                      </p:tavLst>
                                    </p:anim>
                                    <p:anim calcmode="lin" valueType="num">
                                      <p:cBhvr>
                                        <p:cTn id="63" dur="1000" fill="hold"/>
                                        <p:tgtEl>
                                          <p:spTgt spid="13"/>
                                        </p:tgtEl>
                                        <p:attrNameLst>
                                          <p:attrName>ppt_x</p:attrName>
                                        </p:attrNameLst>
                                      </p:cBhvr>
                                      <p:tavLst>
                                        <p:tav tm="0">
                                          <p:val>
                                            <p:fltVal val="0.5"/>
                                          </p:val>
                                        </p:tav>
                                        <p:tav tm="100000">
                                          <p:val>
                                            <p:strVal val="#ppt_x"/>
                                          </p:val>
                                        </p:tav>
                                      </p:tavLst>
                                    </p:anim>
                                    <p:anim calcmode="lin" valueType="num">
                                      <p:cBhvr>
                                        <p:cTn id="64" dur="1000" fill="hold"/>
                                        <p:tgtEl>
                                          <p:spTgt spid="13"/>
                                        </p:tgtEl>
                                        <p:attrNameLst>
                                          <p:attrName>ppt_y</p:attrName>
                                        </p:attrNameLst>
                                      </p:cBhvr>
                                      <p:tavLst>
                                        <p:tav tm="0">
                                          <p:val>
                                            <p:fltVal val="0.5"/>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2642" name="Rectangle 2"/>
          <p:cNvSpPr>
            <a:spLocks noGrp="1" noChangeArrowheads="1"/>
          </p:cNvSpPr>
          <p:nvPr>
            <p:ph type="title"/>
          </p:nvPr>
        </p:nvSpPr>
        <p:spPr/>
        <p:txBody>
          <a:bodyPr/>
          <a:lstStyle/>
          <a:p>
            <a:pPr eaLnBrk="1" hangingPunct="1">
              <a:defRPr/>
            </a:pPr>
            <a:r>
              <a:rPr lang="de-DE" dirty="0" smtClean="0"/>
              <a:t>Ziele</a:t>
            </a:r>
          </a:p>
        </p:txBody>
      </p:sp>
      <p:sp>
        <p:nvSpPr>
          <p:cNvPr id="752643" name="Rectangle 3"/>
          <p:cNvSpPr>
            <a:spLocks noGrp="1" noChangeArrowheads="1"/>
          </p:cNvSpPr>
          <p:nvPr>
            <p:ph type="body" idx="1"/>
          </p:nvPr>
        </p:nvSpPr>
        <p:spPr>
          <a:xfrm>
            <a:off x="381000" y="1416050"/>
            <a:ext cx="8388350" cy="4737100"/>
          </a:xfrm>
        </p:spPr>
        <p:txBody>
          <a:bodyPr>
            <a:normAutofit fontScale="85000" lnSpcReduction="10000"/>
          </a:bodyPr>
          <a:lstStyle/>
          <a:p>
            <a:pPr eaLnBrk="1" hangingPunct="1">
              <a:defRPr/>
            </a:pPr>
            <a:r>
              <a:rPr lang="da-DK" dirty="0" smtClean="0"/>
              <a:t>Überblick Team Foundation Server/Team System</a:t>
            </a:r>
          </a:p>
          <a:p>
            <a:pPr eaLnBrk="1" hangingPunct="1">
              <a:defRPr/>
            </a:pPr>
            <a:endParaRPr lang="da-DK" dirty="0" smtClean="0"/>
          </a:p>
          <a:p>
            <a:pPr eaLnBrk="1" hangingPunct="1">
              <a:defRPr/>
            </a:pPr>
            <a:r>
              <a:rPr lang="da-DK" dirty="0" smtClean="0"/>
              <a:t>Einschätzen des Nutzens bei Einsatz von TFS mit VFP</a:t>
            </a:r>
          </a:p>
          <a:p>
            <a:pPr eaLnBrk="1" hangingPunct="1">
              <a:defRPr/>
            </a:pPr>
            <a:endParaRPr lang="da-DK" dirty="0" smtClean="0"/>
          </a:p>
          <a:p>
            <a:pPr eaLnBrk="1" hangingPunct="1">
              <a:defRPr/>
            </a:pPr>
            <a:r>
              <a:rPr lang="da-DK" dirty="0" smtClean="0"/>
              <a:t>Wie gut funktioniert VFP mit TFS?</a:t>
            </a:r>
          </a:p>
          <a:p>
            <a:pPr eaLnBrk="1" hangingPunct="1">
              <a:defRPr/>
            </a:pPr>
            <a:endParaRPr lang="da-DK" dirty="0" smtClean="0"/>
          </a:p>
          <a:p>
            <a:pPr eaLnBrk="1" hangingPunct="1">
              <a:defRPr/>
            </a:pPr>
            <a:r>
              <a:rPr lang="da-DK" dirty="0" smtClean="0"/>
              <a:t>Ausgewählte erste praktische Schritte</a:t>
            </a:r>
          </a:p>
          <a:p>
            <a:pPr eaLnBrk="1" hangingPunct="1">
              <a:defRPr/>
            </a:pPr>
            <a:endParaRPr lang="de-DE" dirty="0" smtClean="0"/>
          </a:p>
          <a:p>
            <a:pPr eaLnBrk="1" hangingPunct="1">
              <a:defRPr/>
            </a:pPr>
            <a:r>
              <a:rPr lang="de-DE" dirty="0" smtClean="0"/>
              <a:t>StartUp-Tipps Evaluierung, Installation, Lizenzierung</a:t>
            </a:r>
          </a:p>
          <a:p>
            <a:pPr eaLnBrk="1" hangingPunct="1">
              <a:defRPr/>
            </a:pPr>
            <a:endParaRPr lang="de-DE" dirty="0" smtClean="0"/>
          </a:p>
        </p:txBody>
      </p:sp>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2642" name="Rectangle 2"/>
          <p:cNvSpPr>
            <a:spLocks noGrp="1" noChangeArrowheads="1"/>
          </p:cNvSpPr>
          <p:nvPr>
            <p:ph type="title"/>
          </p:nvPr>
        </p:nvSpPr>
        <p:spPr/>
        <p:txBody>
          <a:bodyPr/>
          <a:lstStyle/>
          <a:p>
            <a:pPr eaLnBrk="1" hangingPunct="1">
              <a:defRPr/>
            </a:pPr>
            <a:r>
              <a:rPr lang="de-DE" smtClean="0"/>
              <a:t>Agenda</a:t>
            </a:r>
          </a:p>
        </p:txBody>
      </p:sp>
      <p:sp>
        <p:nvSpPr>
          <p:cNvPr id="752643" name="Rectangle 3"/>
          <p:cNvSpPr>
            <a:spLocks noGrp="1" noChangeArrowheads="1"/>
          </p:cNvSpPr>
          <p:nvPr>
            <p:ph type="body" idx="1"/>
          </p:nvPr>
        </p:nvSpPr>
        <p:spPr>
          <a:xfrm>
            <a:off x="381000" y="1416050"/>
            <a:ext cx="8388350" cy="4737100"/>
          </a:xfrm>
        </p:spPr>
        <p:txBody>
          <a:bodyPr>
            <a:normAutofit fontScale="77500" lnSpcReduction="20000"/>
          </a:bodyPr>
          <a:lstStyle/>
          <a:p>
            <a:pPr eaLnBrk="1" hangingPunct="1">
              <a:defRPr/>
            </a:pPr>
            <a:r>
              <a:rPr lang="da-DK" dirty="0" smtClean="0"/>
              <a:t>Überblick Team Foundation Server/Team System</a:t>
            </a:r>
          </a:p>
          <a:p>
            <a:pPr eaLnBrk="1" hangingPunct="1">
              <a:defRPr/>
            </a:pPr>
            <a:endParaRPr lang="da-DK" dirty="0" smtClean="0"/>
          </a:p>
          <a:p>
            <a:pPr eaLnBrk="1" hangingPunct="1">
              <a:defRPr/>
            </a:pPr>
            <a:r>
              <a:rPr lang="da-DK" dirty="0" smtClean="0"/>
              <a:t>Nutzen von TFS in VFP-Projekten</a:t>
            </a:r>
          </a:p>
          <a:p>
            <a:pPr eaLnBrk="1" hangingPunct="1">
              <a:defRPr/>
            </a:pPr>
            <a:r>
              <a:rPr lang="da-DK" dirty="0" smtClean="0"/>
              <a:t>Quellcodeverwaltung und Arbeitsaufgaben mit Visual FoxPro und TFS</a:t>
            </a:r>
          </a:p>
          <a:p>
            <a:pPr eaLnBrk="1" hangingPunct="1">
              <a:defRPr/>
            </a:pPr>
            <a:endParaRPr lang="da-DK" dirty="0" smtClean="0"/>
          </a:p>
          <a:p>
            <a:pPr eaLnBrk="1" hangingPunct="1">
              <a:defRPr/>
            </a:pPr>
            <a:r>
              <a:rPr lang="de-DE" dirty="0" smtClean="0"/>
              <a:t>StartUp-Tipps Evaluierung, Installation, Lizenzierung</a:t>
            </a:r>
          </a:p>
          <a:p>
            <a:pPr eaLnBrk="1" hangingPunct="1">
              <a:defRPr/>
            </a:pPr>
            <a:endParaRPr lang="da-DK" dirty="0" smtClean="0"/>
          </a:p>
          <a:p>
            <a:pPr eaLnBrk="1" hangingPunct="1">
              <a:defRPr/>
            </a:pPr>
            <a:r>
              <a:rPr lang="da-DK" dirty="0" smtClean="0"/>
              <a:t>Zusammenfassung</a:t>
            </a:r>
          </a:p>
          <a:p>
            <a:pPr eaLnBrk="1" hangingPunct="1">
              <a:defRPr/>
            </a:pPr>
            <a:endParaRPr lang="da-DK" dirty="0" smtClean="0"/>
          </a:p>
          <a:p>
            <a:pPr eaLnBrk="1" hangingPunct="1">
              <a:defRPr/>
            </a:pPr>
            <a:r>
              <a:rPr lang="da-DK" dirty="0" smtClean="0"/>
              <a:t>Weiterführende Informationen &amp; Links</a:t>
            </a:r>
          </a:p>
          <a:p>
            <a:pPr lvl="1" eaLnBrk="1" hangingPunct="1">
              <a:defRPr/>
            </a:pPr>
            <a:r>
              <a:rPr lang="da-DK" dirty="0" smtClean="0"/>
              <a:t>Informationen &amp; Links zum Thema</a:t>
            </a:r>
          </a:p>
          <a:p>
            <a:pPr lvl="1" eaLnBrk="1" hangingPunct="1">
              <a:defRPr/>
            </a:pPr>
            <a:r>
              <a:rPr lang="da-DK" dirty="0" smtClean="0"/>
              <a:t>Informationen zu MSDN Webcasts</a:t>
            </a:r>
            <a:endParaRPr lang="de-DE" dirty="0" smtClean="0"/>
          </a:p>
        </p:txBody>
      </p:sp>
    </p:spTree>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4690" name="Rectangle 2"/>
          <p:cNvSpPr>
            <a:spLocks noGrp="1" noChangeArrowheads="1"/>
          </p:cNvSpPr>
          <p:nvPr>
            <p:ph type="title"/>
          </p:nvPr>
        </p:nvSpPr>
        <p:spPr>
          <a:xfrm>
            <a:off x="381000" y="228600"/>
            <a:ext cx="8393113" cy="757130"/>
          </a:xfrm>
        </p:spPr>
        <p:txBody>
          <a:bodyPr/>
          <a:lstStyle/>
          <a:p>
            <a:pPr eaLnBrk="1" hangingPunct="1">
              <a:defRPr/>
            </a:pPr>
            <a:r>
              <a:rPr lang="de-DE" dirty="0" smtClean="0"/>
              <a:t>Überblick</a:t>
            </a:r>
          </a:p>
        </p:txBody>
      </p:sp>
      <p:sp>
        <p:nvSpPr>
          <p:cNvPr id="754691" name="Rectangle 3"/>
          <p:cNvSpPr>
            <a:spLocks noGrp="1" noChangeArrowheads="1"/>
          </p:cNvSpPr>
          <p:nvPr>
            <p:ph type="body" idx="1"/>
          </p:nvPr>
        </p:nvSpPr>
        <p:spPr>
          <a:xfrm>
            <a:off x="381000" y="1416050"/>
            <a:ext cx="8388350" cy="4660900"/>
          </a:xfrm>
        </p:spPr>
        <p:txBody>
          <a:bodyPr>
            <a:normAutofit/>
          </a:bodyPr>
          <a:lstStyle/>
          <a:p>
            <a:pPr eaLnBrk="1" hangingPunct="1">
              <a:defRPr/>
            </a:pPr>
            <a:r>
              <a:rPr lang="de-DE" dirty="0" smtClean="0"/>
              <a:t>Team Foundation Server/Team System ist ein integriertes und erweiterbares</a:t>
            </a:r>
            <a:br>
              <a:rPr lang="de-DE" dirty="0" smtClean="0"/>
            </a:br>
            <a:r>
              <a:rPr lang="de-DE" dirty="0" smtClean="0"/>
              <a:t>„Application/Development Lifecycle Tool“</a:t>
            </a:r>
          </a:p>
          <a:p>
            <a:pPr lvl="1" eaLnBrk="1" hangingPunct="1">
              <a:defRPr/>
            </a:pPr>
            <a:endParaRPr lang="de-DE" dirty="0" smtClean="0"/>
          </a:p>
          <a:p>
            <a:pPr lvl="1" eaLnBrk="1" hangingPunct="1">
              <a:defRPr/>
            </a:pPr>
            <a:r>
              <a:rPr lang="de-DE" dirty="0" smtClean="0"/>
              <a:t>Begleitet den gesamten Software-Entwicklungsprozess</a:t>
            </a:r>
          </a:p>
          <a:p>
            <a:pPr lvl="1" eaLnBrk="1" hangingPunct="1">
              <a:defRPr/>
            </a:pPr>
            <a:r>
              <a:rPr lang="de-DE" dirty="0" smtClean="0"/>
              <a:t>Deutlich mehr als Sourcecode-Verwaltung (VSS)</a:t>
            </a:r>
          </a:p>
          <a:p>
            <a:pPr lvl="1" eaLnBrk="1" hangingPunct="1">
              <a:defRPr/>
            </a:pPr>
            <a:r>
              <a:rPr lang="de-DE" dirty="0" smtClean="0"/>
              <a:t>Begrifflichkeiten: Team Foundation Server, Team System, Editionen/Rollen</a:t>
            </a:r>
          </a:p>
        </p:txBody>
      </p:sp>
    </p:spTree>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4690" name="Rectangle 2"/>
          <p:cNvSpPr>
            <a:spLocks noGrp="1" noChangeArrowheads="1"/>
          </p:cNvSpPr>
          <p:nvPr>
            <p:ph type="title"/>
          </p:nvPr>
        </p:nvSpPr>
        <p:spPr/>
        <p:txBody>
          <a:bodyPr/>
          <a:lstStyle/>
          <a:p>
            <a:pPr eaLnBrk="1" hangingPunct="1">
              <a:defRPr/>
            </a:pPr>
            <a:r>
              <a:rPr lang="de-DE" dirty="0" smtClean="0"/>
              <a:t>Gesamtüberblick</a:t>
            </a:r>
          </a:p>
        </p:txBody>
      </p:sp>
      <p:sp>
        <p:nvSpPr>
          <p:cNvPr id="754691" name="Rectangle 3"/>
          <p:cNvSpPr>
            <a:spLocks noGrp="1" noChangeArrowheads="1"/>
          </p:cNvSpPr>
          <p:nvPr>
            <p:ph type="body" idx="1"/>
          </p:nvPr>
        </p:nvSpPr>
        <p:spPr>
          <a:xfrm>
            <a:off x="381000" y="1416050"/>
            <a:ext cx="8388350" cy="535531"/>
          </a:xfrm>
        </p:spPr>
        <p:txBody>
          <a:bodyPr/>
          <a:lstStyle/>
          <a:p>
            <a:pPr eaLnBrk="1" hangingPunct="1">
              <a:buNone/>
              <a:defRPr/>
            </a:pPr>
            <a:endParaRPr lang="de-DE" dirty="0" smtClean="0"/>
          </a:p>
        </p:txBody>
      </p:sp>
      <p:pic>
        <p:nvPicPr>
          <p:cNvPr id="4" name="Picture 3" descr="vstsDiagram1.jpg"/>
          <p:cNvPicPr>
            <a:picLocks noChangeAspect="1"/>
          </p:cNvPicPr>
          <p:nvPr/>
        </p:nvPicPr>
        <p:blipFill>
          <a:blip r:embed="rId2" cstate="print"/>
          <a:stretch>
            <a:fillRect/>
          </a:stretch>
        </p:blipFill>
        <p:spPr>
          <a:xfrm>
            <a:off x="1289050" y="1035050"/>
            <a:ext cx="6616700" cy="4962525"/>
          </a:xfrm>
          <a:prstGeom prst="rect">
            <a:avLst/>
          </a:prstGeom>
        </p:spPr>
      </p:pic>
    </p:spTree>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4690" name="Rectangle 2"/>
          <p:cNvSpPr>
            <a:spLocks noGrp="1" noChangeArrowheads="1"/>
          </p:cNvSpPr>
          <p:nvPr>
            <p:ph type="title"/>
          </p:nvPr>
        </p:nvSpPr>
        <p:spPr/>
        <p:txBody>
          <a:bodyPr/>
          <a:lstStyle/>
          <a:p>
            <a:pPr eaLnBrk="1" hangingPunct="1">
              <a:defRPr/>
            </a:pPr>
            <a:r>
              <a:rPr lang="de-DE" dirty="0" smtClean="0"/>
              <a:t>Überblick Produktfamilie</a:t>
            </a:r>
          </a:p>
        </p:txBody>
      </p:sp>
      <p:sp>
        <p:nvSpPr>
          <p:cNvPr id="754691" name="Rectangle 3"/>
          <p:cNvSpPr>
            <a:spLocks noGrp="1" noChangeArrowheads="1"/>
          </p:cNvSpPr>
          <p:nvPr>
            <p:ph type="body" idx="1"/>
          </p:nvPr>
        </p:nvSpPr>
        <p:spPr/>
        <p:txBody>
          <a:bodyPr/>
          <a:lstStyle/>
          <a:p>
            <a:pPr eaLnBrk="1" hangingPunct="1">
              <a:defRPr/>
            </a:pPr>
            <a:endParaRPr lang="de-DE" dirty="0" smtClean="0"/>
          </a:p>
        </p:txBody>
      </p:sp>
      <p:grpSp>
        <p:nvGrpSpPr>
          <p:cNvPr id="4" name="Group 3"/>
          <p:cNvGrpSpPr/>
          <p:nvPr/>
        </p:nvGrpSpPr>
        <p:grpSpPr>
          <a:xfrm>
            <a:off x="658872" y="1131673"/>
            <a:ext cx="7834312" cy="4603115"/>
            <a:chOff x="290513" y="1068388"/>
            <a:chExt cx="8594725" cy="5453062"/>
          </a:xfrm>
        </p:grpSpPr>
        <p:sp>
          <p:nvSpPr>
            <p:cNvPr id="5" name="Rectangle 3"/>
            <p:cNvSpPr>
              <a:spLocks noChangeArrowheads="1"/>
            </p:cNvSpPr>
            <p:nvPr/>
          </p:nvSpPr>
          <p:spPr bwMode="auto">
            <a:xfrm>
              <a:off x="1768475" y="1069975"/>
              <a:ext cx="6091238" cy="3873500"/>
            </a:xfrm>
            <a:prstGeom prst="rect">
              <a:avLst/>
            </a:prstGeom>
            <a:gradFill rotWithShape="1">
              <a:gsLst>
                <a:gs pos="0">
                  <a:srgbClr val="0E519A">
                    <a:alpha val="30000"/>
                  </a:srgbClr>
                </a:gs>
                <a:gs pos="50000">
                  <a:schemeClr val="hlink">
                    <a:alpha val="67999"/>
                  </a:schemeClr>
                </a:gs>
                <a:gs pos="100000">
                  <a:srgbClr val="0E519A">
                    <a:alpha val="30000"/>
                  </a:srgbClr>
                </a:gs>
              </a:gsLst>
              <a:lin ang="2700000" scaled="1"/>
            </a:gradFill>
            <a:ln w="12700" algn="ctr">
              <a:solidFill>
                <a:schemeClr val="hlink"/>
              </a:solidFill>
              <a:miter lim="800000"/>
              <a:headEnd/>
              <a:tailEnd/>
            </a:ln>
            <a:effectLst/>
          </p:spPr>
          <p:txBody>
            <a:bodyPr anchor="ctr"/>
            <a:lstStyle/>
            <a:p>
              <a:pPr algn="ctr">
                <a:lnSpc>
                  <a:spcPct val="90000"/>
                </a:lnSpc>
                <a:spcBef>
                  <a:spcPct val="30000"/>
                </a:spcBef>
              </a:pPr>
              <a:endParaRPr lang="en-US">
                <a:effectLst>
                  <a:outerShdw blurRad="38100" dist="38100" dir="2700000" algn="tl">
                    <a:srgbClr val="000000"/>
                  </a:outerShdw>
                </a:effectLst>
              </a:endParaRPr>
            </a:p>
          </p:txBody>
        </p:sp>
        <p:sp>
          <p:nvSpPr>
            <p:cNvPr id="6" name="Text Box 4"/>
            <p:cNvSpPr txBox="1">
              <a:spLocks noChangeArrowheads="1"/>
            </p:cNvSpPr>
            <p:nvPr/>
          </p:nvSpPr>
          <p:spPr bwMode="auto">
            <a:xfrm>
              <a:off x="3009900" y="1085850"/>
              <a:ext cx="3581400" cy="420688"/>
            </a:xfrm>
            <a:prstGeom prst="rect">
              <a:avLst/>
            </a:prstGeom>
            <a:noFill/>
            <a:ln w="12700" algn="ctr">
              <a:noFill/>
              <a:miter lim="800000"/>
              <a:headEnd/>
              <a:tailEnd/>
            </a:ln>
            <a:effectLst/>
          </p:spPr>
          <p:txBody>
            <a:bodyPr wrap="none">
              <a:spAutoFit/>
            </a:bodyPr>
            <a:lstStyle/>
            <a:p>
              <a:pPr algn="ctr">
                <a:lnSpc>
                  <a:spcPct val="90000"/>
                </a:lnSpc>
                <a:spcBef>
                  <a:spcPct val="30000"/>
                </a:spcBef>
              </a:pPr>
              <a:r>
                <a:rPr lang="en-US" sz="2400">
                  <a:effectLst>
                    <a:outerShdw blurRad="38100" dist="38100" dir="2700000" algn="tl">
                      <a:srgbClr val="000000"/>
                    </a:outerShdw>
                  </a:effectLst>
                </a:rPr>
                <a:t>Visual Studio Team Suite</a:t>
              </a:r>
            </a:p>
          </p:txBody>
        </p:sp>
        <p:sp>
          <p:nvSpPr>
            <p:cNvPr id="7" name="Rectangle 5"/>
            <p:cNvSpPr>
              <a:spLocks noChangeArrowheads="1"/>
            </p:cNvSpPr>
            <p:nvPr/>
          </p:nvSpPr>
          <p:spPr bwMode="auto">
            <a:xfrm>
              <a:off x="295275" y="1100138"/>
              <a:ext cx="360363" cy="5391150"/>
            </a:xfrm>
            <a:prstGeom prst="rect">
              <a:avLst/>
            </a:prstGeom>
            <a:gradFill rotWithShape="1">
              <a:gsLst>
                <a:gs pos="0">
                  <a:srgbClr val="FFDA7D">
                    <a:gamma/>
                    <a:shade val="46275"/>
                    <a:invGamma/>
                  </a:srgbClr>
                </a:gs>
                <a:gs pos="50000">
                  <a:srgbClr val="FFDA7D">
                    <a:alpha val="62000"/>
                  </a:srgbClr>
                </a:gs>
                <a:gs pos="100000">
                  <a:srgbClr val="FFDA7D">
                    <a:gamma/>
                    <a:shade val="46275"/>
                    <a:invGamma/>
                  </a:srgbClr>
                </a:gs>
              </a:gsLst>
              <a:lin ang="2700000" scaled="1"/>
            </a:gradFill>
            <a:ln w="6350" algn="ctr">
              <a:solidFill>
                <a:srgbClr val="777777"/>
              </a:solidFill>
              <a:miter lim="800000"/>
              <a:headEnd type="none" w="sm" len="sm"/>
              <a:tailEnd type="none" w="sm" len="sm"/>
            </a:ln>
            <a:effectLst/>
          </p:spPr>
          <p:txBody>
            <a:bodyPr wrap="none" anchor="ctr"/>
            <a:lstStyle/>
            <a:p>
              <a:pPr>
                <a:lnSpc>
                  <a:spcPct val="90000"/>
                </a:lnSpc>
                <a:spcBef>
                  <a:spcPct val="30000"/>
                </a:spcBef>
              </a:pPr>
              <a:endParaRPr lang="en-US">
                <a:effectLst>
                  <a:outerShdw blurRad="38100" dist="38100" dir="2700000" algn="tl">
                    <a:srgbClr val="000000"/>
                  </a:outerShdw>
                </a:effectLst>
              </a:endParaRPr>
            </a:p>
          </p:txBody>
        </p:sp>
        <p:sp>
          <p:nvSpPr>
            <p:cNvPr id="8" name="Text Box 6"/>
            <p:cNvSpPr txBox="1">
              <a:spLocks noChangeArrowheads="1"/>
            </p:cNvSpPr>
            <p:nvPr/>
          </p:nvSpPr>
          <p:spPr bwMode="auto">
            <a:xfrm rot="16200000">
              <a:off x="-1013618" y="3796506"/>
              <a:ext cx="2947988" cy="339725"/>
            </a:xfrm>
            <a:prstGeom prst="rect">
              <a:avLst/>
            </a:prstGeom>
            <a:noFill/>
            <a:ln w="12700" algn="ctr">
              <a:noFill/>
              <a:miter lim="800000"/>
              <a:headEnd/>
              <a:tailEnd/>
            </a:ln>
            <a:effectLst/>
          </p:spPr>
          <p:txBody>
            <a:bodyPr wrap="none">
              <a:spAutoFit/>
            </a:bodyPr>
            <a:lstStyle/>
            <a:p>
              <a:pPr algn="ctr">
                <a:lnSpc>
                  <a:spcPct val="90000"/>
                </a:lnSpc>
                <a:spcBef>
                  <a:spcPct val="30000"/>
                </a:spcBef>
              </a:pPr>
              <a:r>
                <a:rPr lang="en-US">
                  <a:effectLst>
                    <a:outerShdw blurRad="38100" dist="38100" dir="2700000" algn="tl">
                      <a:srgbClr val="000000"/>
                    </a:outerShdw>
                  </a:effectLst>
                </a:rPr>
                <a:t>MSF Process and Guidance</a:t>
              </a:r>
            </a:p>
          </p:txBody>
        </p:sp>
        <p:sp>
          <p:nvSpPr>
            <p:cNvPr id="9" name="Rectangle 7"/>
            <p:cNvSpPr>
              <a:spLocks noChangeArrowheads="1"/>
            </p:cNvSpPr>
            <p:nvPr/>
          </p:nvSpPr>
          <p:spPr bwMode="auto">
            <a:xfrm>
              <a:off x="7983538" y="1089025"/>
              <a:ext cx="858837" cy="3868738"/>
            </a:xfrm>
            <a:prstGeom prst="rect">
              <a:avLst/>
            </a:prstGeom>
            <a:gradFill rotWithShape="1">
              <a:gsLst>
                <a:gs pos="0">
                  <a:srgbClr val="0E519A"/>
                </a:gs>
                <a:gs pos="50000">
                  <a:schemeClr val="tx1">
                    <a:alpha val="80000"/>
                  </a:schemeClr>
                </a:gs>
                <a:gs pos="100000">
                  <a:srgbClr val="0E519A"/>
                </a:gs>
              </a:gsLst>
              <a:lin ang="2700000" scaled="1"/>
            </a:gradFill>
            <a:ln w="6350" algn="ctr">
              <a:solidFill>
                <a:srgbClr val="0E519A"/>
              </a:solidFill>
              <a:miter lim="800000"/>
              <a:headEnd type="none" w="sm" len="sm"/>
              <a:tailEnd type="none" w="sm" len="sm"/>
            </a:ln>
            <a:effectLst/>
          </p:spPr>
          <p:txBody>
            <a:bodyPr wrap="none" anchor="ctr"/>
            <a:lstStyle/>
            <a:p>
              <a:pPr algn="ctr">
                <a:lnSpc>
                  <a:spcPct val="90000"/>
                </a:lnSpc>
                <a:spcBef>
                  <a:spcPct val="30000"/>
                </a:spcBef>
              </a:pPr>
              <a:endParaRPr lang="en-US" sz="1400">
                <a:solidFill>
                  <a:schemeClr val="bg2"/>
                </a:solidFill>
                <a:effectLst>
                  <a:outerShdw blurRad="38100" dist="38100" dir="2700000" algn="tl">
                    <a:srgbClr val="C0C0C0"/>
                  </a:outerShdw>
                </a:effectLst>
                <a:cs typeface="Arial" charset="0"/>
              </a:endParaRPr>
            </a:p>
          </p:txBody>
        </p:sp>
        <p:sp>
          <p:nvSpPr>
            <p:cNvPr id="10" name="Rectangle 8"/>
            <p:cNvSpPr>
              <a:spLocks noChangeArrowheads="1"/>
            </p:cNvSpPr>
            <p:nvPr/>
          </p:nvSpPr>
          <p:spPr bwMode="auto">
            <a:xfrm>
              <a:off x="812800" y="5367338"/>
              <a:ext cx="8072438" cy="1154112"/>
            </a:xfrm>
            <a:prstGeom prst="rect">
              <a:avLst/>
            </a:prstGeom>
            <a:gradFill rotWithShape="1">
              <a:gsLst>
                <a:gs pos="0">
                  <a:schemeClr val="bg1">
                    <a:alpha val="42999"/>
                  </a:schemeClr>
                </a:gs>
                <a:gs pos="50000">
                  <a:srgbClr val="B2B2B2">
                    <a:alpha val="87000"/>
                  </a:srgbClr>
                </a:gs>
                <a:gs pos="100000">
                  <a:schemeClr val="bg1">
                    <a:alpha val="42999"/>
                  </a:schemeClr>
                </a:gs>
              </a:gsLst>
              <a:lin ang="2700000" scaled="1"/>
            </a:gradFill>
            <a:ln w="12700" algn="ctr">
              <a:solidFill>
                <a:srgbClr val="C0C0C0"/>
              </a:solidFill>
              <a:miter lim="800000"/>
              <a:headEnd/>
              <a:tailEnd/>
            </a:ln>
            <a:effectLst/>
          </p:spPr>
          <p:txBody>
            <a:bodyPr anchor="ctr"/>
            <a:lstStyle/>
            <a:p>
              <a:endParaRPr lang="de-DE"/>
            </a:p>
          </p:txBody>
        </p:sp>
        <p:sp>
          <p:nvSpPr>
            <p:cNvPr id="11" name="Text Box 9"/>
            <p:cNvSpPr txBox="1">
              <a:spLocks noChangeArrowheads="1"/>
            </p:cNvSpPr>
            <p:nvPr/>
          </p:nvSpPr>
          <p:spPr bwMode="auto">
            <a:xfrm>
              <a:off x="1657350" y="5438775"/>
              <a:ext cx="5414963" cy="420688"/>
            </a:xfrm>
            <a:prstGeom prst="rect">
              <a:avLst/>
            </a:prstGeom>
            <a:noFill/>
            <a:ln w="12700" algn="ctr">
              <a:noFill/>
              <a:miter lim="800000"/>
              <a:headEnd/>
              <a:tailEnd/>
            </a:ln>
            <a:effectLst/>
          </p:spPr>
          <p:txBody>
            <a:bodyPr wrap="none">
              <a:spAutoFit/>
            </a:bodyPr>
            <a:lstStyle/>
            <a:p>
              <a:pPr algn="ctr">
                <a:lnSpc>
                  <a:spcPct val="90000"/>
                </a:lnSpc>
                <a:spcBef>
                  <a:spcPct val="30000"/>
                </a:spcBef>
              </a:pPr>
              <a:r>
                <a:rPr lang="en-US" sz="2400">
                  <a:effectLst>
                    <a:outerShdw blurRad="38100" dist="38100" dir="2700000" algn="tl">
                      <a:srgbClr val="000000"/>
                    </a:outerShdw>
                  </a:effectLst>
                </a:rPr>
                <a:t>Visual Studio Team Foundation Server</a:t>
              </a:r>
            </a:p>
          </p:txBody>
        </p:sp>
        <p:sp>
          <p:nvSpPr>
            <p:cNvPr id="12" name="Line 10"/>
            <p:cNvSpPr>
              <a:spLocks noChangeShapeType="1"/>
            </p:cNvSpPr>
            <p:nvPr/>
          </p:nvSpPr>
          <p:spPr bwMode="auto">
            <a:xfrm flipV="1">
              <a:off x="3197225" y="1677988"/>
              <a:ext cx="9525" cy="3140075"/>
            </a:xfrm>
            <a:prstGeom prst="line">
              <a:avLst/>
            </a:prstGeom>
            <a:noFill/>
            <a:ln w="19050">
              <a:solidFill>
                <a:schemeClr val="tx1"/>
              </a:solidFill>
              <a:round/>
              <a:headEnd/>
              <a:tailEnd/>
            </a:ln>
            <a:effectLst/>
          </p:spPr>
          <p:txBody>
            <a:bodyPr lIns="92075" tIns="46038" rIns="92075" bIns="46038">
              <a:spAutoFit/>
            </a:bodyPr>
            <a:lstStyle/>
            <a:p>
              <a:endParaRPr lang="de-DE"/>
            </a:p>
          </p:txBody>
        </p:sp>
        <p:sp>
          <p:nvSpPr>
            <p:cNvPr id="13" name="Line 11"/>
            <p:cNvSpPr>
              <a:spLocks noChangeShapeType="1"/>
            </p:cNvSpPr>
            <p:nvPr/>
          </p:nvSpPr>
          <p:spPr bwMode="auto">
            <a:xfrm flipV="1">
              <a:off x="4737100" y="1677988"/>
              <a:ext cx="9525" cy="3140075"/>
            </a:xfrm>
            <a:prstGeom prst="line">
              <a:avLst/>
            </a:prstGeom>
            <a:noFill/>
            <a:ln w="19050">
              <a:solidFill>
                <a:schemeClr val="tx1"/>
              </a:solidFill>
              <a:round/>
              <a:headEnd/>
              <a:tailEnd/>
            </a:ln>
            <a:effectLst/>
          </p:spPr>
          <p:txBody>
            <a:bodyPr lIns="92075" tIns="46038" rIns="92075" bIns="46038">
              <a:spAutoFit/>
            </a:bodyPr>
            <a:lstStyle/>
            <a:p>
              <a:endParaRPr lang="de-DE"/>
            </a:p>
          </p:txBody>
        </p:sp>
        <p:sp>
          <p:nvSpPr>
            <p:cNvPr id="14" name="Line 12"/>
            <p:cNvSpPr>
              <a:spLocks noChangeShapeType="1"/>
            </p:cNvSpPr>
            <p:nvPr/>
          </p:nvSpPr>
          <p:spPr bwMode="auto">
            <a:xfrm flipV="1">
              <a:off x="6269038" y="1677988"/>
              <a:ext cx="9525" cy="3140075"/>
            </a:xfrm>
            <a:prstGeom prst="line">
              <a:avLst/>
            </a:prstGeom>
            <a:noFill/>
            <a:ln w="19050">
              <a:solidFill>
                <a:schemeClr val="tx1"/>
              </a:solidFill>
              <a:round/>
              <a:headEnd/>
              <a:tailEnd/>
            </a:ln>
            <a:effectLst/>
          </p:spPr>
          <p:txBody>
            <a:bodyPr lIns="92075" tIns="46038" rIns="92075" bIns="46038">
              <a:spAutoFit/>
            </a:bodyPr>
            <a:lstStyle/>
            <a:p>
              <a:endParaRPr lang="de-DE"/>
            </a:p>
          </p:txBody>
        </p:sp>
        <p:sp>
          <p:nvSpPr>
            <p:cNvPr id="15" name="Text Box 13"/>
            <p:cNvSpPr txBox="1">
              <a:spLocks noChangeArrowheads="1"/>
            </p:cNvSpPr>
            <p:nvPr/>
          </p:nvSpPr>
          <p:spPr bwMode="auto">
            <a:xfrm>
              <a:off x="7962900" y="1612900"/>
              <a:ext cx="847725" cy="860425"/>
            </a:xfrm>
            <a:prstGeom prst="rect">
              <a:avLst/>
            </a:prstGeom>
            <a:noFill/>
            <a:ln w="12700" algn="ctr">
              <a:noFill/>
              <a:miter lim="800000"/>
              <a:headEnd/>
              <a:tailEnd/>
            </a:ln>
            <a:effectLst/>
          </p:spPr>
          <p:txBody>
            <a:bodyPr wrap="none">
              <a:spAutoFit/>
            </a:bodyPr>
            <a:lstStyle/>
            <a:p>
              <a:pPr algn="ctr">
                <a:lnSpc>
                  <a:spcPct val="90000"/>
                </a:lnSpc>
                <a:spcBef>
                  <a:spcPct val="30000"/>
                </a:spcBef>
              </a:pPr>
              <a:r>
                <a:rPr lang="en-US" sz="1400">
                  <a:solidFill>
                    <a:srgbClr val="333333"/>
                  </a:solidFill>
                </a:rPr>
                <a:t>Visual</a:t>
              </a:r>
              <a:br>
                <a:rPr lang="en-US" sz="1400">
                  <a:solidFill>
                    <a:srgbClr val="333333"/>
                  </a:solidFill>
                </a:rPr>
              </a:br>
              <a:r>
                <a:rPr lang="en-US" sz="1400">
                  <a:solidFill>
                    <a:srgbClr val="333333"/>
                  </a:solidFill>
                </a:rPr>
                <a:t>Studio</a:t>
              </a:r>
              <a:br>
                <a:rPr lang="en-US" sz="1400">
                  <a:solidFill>
                    <a:srgbClr val="333333"/>
                  </a:solidFill>
                </a:rPr>
              </a:br>
              <a:r>
                <a:rPr lang="en-US" sz="1400">
                  <a:solidFill>
                    <a:srgbClr val="333333"/>
                  </a:solidFill>
                </a:rPr>
                <a:t>Industry</a:t>
              </a:r>
              <a:br>
                <a:rPr lang="en-US" sz="1400">
                  <a:solidFill>
                    <a:srgbClr val="333333"/>
                  </a:solidFill>
                </a:rPr>
              </a:br>
              <a:r>
                <a:rPr lang="en-US" sz="1400">
                  <a:solidFill>
                    <a:srgbClr val="333333"/>
                  </a:solidFill>
                </a:rPr>
                <a:t>Partners</a:t>
              </a:r>
            </a:p>
          </p:txBody>
        </p:sp>
        <p:sp>
          <p:nvSpPr>
            <p:cNvPr id="16" name="Text Box 14"/>
            <p:cNvSpPr txBox="1">
              <a:spLocks noChangeArrowheads="1"/>
            </p:cNvSpPr>
            <p:nvPr/>
          </p:nvSpPr>
          <p:spPr bwMode="auto">
            <a:xfrm>
              <a:off x="1951038" y="1446213"/>
              <a:ext cx="1096962" cy="533400"/>
            </a:xfrm>
            <a:prstGeom prst="rect">
              <a:avLst/>
            </a:prstGeom>
            <a:noFill/>
            <a:ln w="12700">
              <a:noFill/>
              <a:miter lim="800000"/>
              <a:headEnd/>
              <a:tailEnd/>
            </a:ln>
            <a:effectLst/>
          </p:spPr>
          <p:txBody>
            <a:bodyPr wrap="none">
              <a:spAutoFit/>
            </a:bodyPr>
            <a:lstStyle/>
            <a:p>
              <a:pPr algn="ctr">
                <a:lnSpc>
                  <a:spcPct val="90000"/>
                </a:lnSpc>
                <a:spcBef>
                  <a:spcPct val="30000"/>
                </a:spcBef>
              </a:pPr>
              <a:r>
                <a:rPr lang="en-US" sz="1600">
                  <a:solidFill>
                    <a:schemeClr val="accent1"/>
                  </a:solidFill>
                  <a:effectLst>
                    <a:outerShdw blurRad="38100" dist="38100" dir="2700000" algn="tl">
                      <a:srgbClr val="000000"/>
                    </a:outerShdw>
                  </a:effectLst>
                </a:rPr>
                <a:t>Software</a:t>
              </a:r>
              <a:br>
                <a:rPr lang="en-US" sz="1600">
                  <a:solidFill>
                    <a:schemeClr val="accent1"/>
                  </a:solidFill>
                  <a:effectLst>
                    <a:outerShdw blurRad="38100" dist="38100" dir="2700000" algn="tl">
                      <a:srgbClr val="000000"/>
                    </a:outerShdw>
                  </a:effectLst>
                </a:rPr>
              </a:br>
              <a:r>
                <a:rPr lang="en-US" sz="1600">
                  <a:solidFill>
                    <a:schemeClr val="accent1"/>
                  </a:solidFill>
                  <a:effectLst>
                    <a:outerShdw blurRad="38100" dist="38100" dir="2700000" algn="tl">
                      <a:srgbClr val="000000"/>
                    </a:outerShdw>
                  </a:effectLst>
                </a:rPr>
                <a:t>Architects</a:t>
              </a:r>
            </a:p>
          </p:txBody>
        </p:sp>
        <p:sp>
          <p:nvSpPr>
            <p:cNvPr id="17" name="Text Box 15"/>
            <p:cNvSpPr txBox="1">
              <a:spLocks noChangeArrowheads="1"/>
            </p:cNvSpPr>
            <p:nvPr/>
          </p:nvSpPr>
          <p:spPr bwMode="auto">
            <a:xfrm>
              <a:off x="3378200" y="1446213"/>
              <a:ext cx="1206500" cy="533400"/>
            </a:xfrm>
            <a:prstGeom prst="rect">
              <a:avLst/>
            </a:prstGeom>
            <a:noFill/>
            <a:ln w="12700">
              <a:noFill/>
              <a:miter lim="800000"/>
              <a:headEnd/>
              <a:tailEnd/>
            </a:ln>
            <a:effectLst/>
          </p:spPr>
          <p:txBody>
            <a:bodyPr wrap="none">
              <a:spAutoFit/>
            </a:bodyPr>
            <a:lstStyle/>
            <a:p>
              <a:pPr algn="ctr">
                <a:lnSpc>
                  <a:spcPct val="90000"/>
                </a:lnSpc>
                <a:spcBef>
                  <a:spcPct val="30000"/>
                </a:spcBef>
              </a:pPr>
              <a:r>
                <a:rPr lang="en-US" sz="1600">
                  <a:solidFill>
                    <a:schemeClr val="accent1"/>
                  </a:solidFill>
                  <a:effectLst>
                    <a:outerShdw blurRad="38100" dist="38100" dir="2700000" algn="tl">
                      <a:srgbClr val="000000"/>
                    </a:outerShdw>
                  </a:effectLst>
                </a:rPr>
                <a:t>Software</a:t>
              </a:r>
              <a:br>
                <a:rPr lang="en-US" sz="1600">
                  <a:solidFill>
                    <a:schemeClr val="accent1"/>
                  </a:solidFill>
                  <a:effectLst>
                    <a:outerShdw blurRad="38100" dist="38100" dir="2700000" algn="tl">
                      <a:srgbClr val="000000"/>
                    </a:outerShdw>
                  </a:effectLst>
                </a:rPr>
              </a:br>
              <a:r>
                <a:rPr lang="en-US" sz="1600">
                  <a:solidFill>
                    <a:schemeClr val="accent1"/>
                  </a:solidFill>
                  <a:effectLst>
                    <a:outerShdw blurRad="38100" dist="38100" dir="2700000" algn="tl">
                      <a:srgbClr val="000000"/>
                    </a:outerShdw>
                  </a:effectLst>
                </a:rPr>
                <a:t>Developers</a:t>
              </a:r>
            </a:p>
          </p:txBody>
        </p:sp>
        <p:sp>
          <p:nvSpPr>
            <p:cNvPr id="18" name="Text Box 16"/>
            <p:cNvSpPr txBox="1">
              <a:spLocks noChangeArrowheads="1"/>
            </p:cNvSpPr>
            <p:nvPr/>
          </p:nvSpPr>
          <p:spPr bwMode="auto">
            <a:xfrm>
              <a:off x="4973638" y="1447800"/>
              <a:ext cx="990600" cy="533400"/>
            </a:xfrm>
            <a:prstGeom prst="rect">
              <a:avLst/>
            </a:prstGeom>
            <a:noFill/>
            <a:ln w="12700">
              <a:noFill/>
              <a:miter lim="800000"/>
              <a:headEnd/>
              <a:tailEnd/>
            </a:ln>
            <a:effectLst/>
          </p:spPr>
          <p:txBody>
            <a:bodyPr wrap="none">
              <a:spAutoFit/>
            </a:bodyPr>
            <a:lstStyle/>
            <a:p>
              <a:pPr algn="ctr">
                <a:lnSpc>
                  <a:spcPct val="90000"/>
                </a:lnSpc>
                <a:spcBef>
                  <a:spcPct val="30000"/>
                </a:spcBef>
              </a:pPr>
              <a:r>
                <a:rPr lang="en-US" sz="1600">
                  <a:solidFill>
                    <a:schemeClr val="accent1"/>
                  </a:solidFill>
                  <a:effectLst>
                    <a:outerShdw blurRad="38100" dist="38100" dir="2700000" algn="tl">
                      <a:srgbClr val="000000"/>
                    </a:outerShdw>
                  </a:effectLst>
                </a:rPr>
                <a:t>Software</a:t>
              </a:r>
              <a:br>
                <a:rPr lang="en-US" sz="1600">
                  <a:solidFill>
                    <a:schemeClr val="accent1"/>
                  </a:solidFill>
                  <a:effectLst>
                    <a:outerShdw blurRad="38100" dist="38100" dir="2700000" algn="tl">
                      <a:srgbClr val="000000"/>
                    </a:outerShdw>
                  </a:effectLst>
                </a:rPr>
              </a:br>
              <a:r>
                <a:rPr lang="en-US" sz="1600">
                  <a:solidFill>
                    <a:schemeClr val="accent1"/>
                  </a:solidFill>
                  <a:effectLst>
                    <a:outerShdw blurRad="38100" dist="38100" dir="2700000" algn="tl">
                      <a:srgbClr val="000000"/>
                    </a:outerShdw>
                  </a:effectLst>
                </a:rPr>
                <a:t>Testers</a:t>
              </a:r>
            </a:p>
          </p:txBody>
        </p:sp>
        <p:sp>
          <p:nvSpPr>
            <p:cNvPr id="19" name="Text Box 17"/>
            <p:cNvSpPr txBox="1">
              <a:spLocks noChangeArrowheads="1"/>
            </p:cNvSpPr>
            <p:nvPr/>
          </p:nvSpPr>
          <p:spPr bwMode="auto">
            <a:xfrm>
              <a:off x="6392863" y="1446213"/>
              <a:ext cx="1373187" cy="533400"/>
            </a:xfrm>
            <a:prstGeom prst="rect">
              <a:avLst/>
            </a:prstGeom>
            <a:noFill/>
            <a:ln w="12700">
              <a:noFill/>
              <a:miter lim="800000"/>
              <a:headEnd/>
              <a:tailEnd/>
            </a:ln>
            <a:effectLst/>
          </p:spPr>
          <p:txBody>
            <a:bodyPr wrap="none">
              <a:spAutoFit/>
            </a:bodyPr>
            <a:lstStyle/>
            <a:p>
              <a:pPr algn="ctr">
                <a:lnSpc>
                  <a:spcPct val="90000"/>
                </a:lnSpc>
                <a:spcBef>
                  <a:spcPct val="30000"/>
                </a:spcBef>
              </a:pPr>
              <a:r>
                <a:rPr lang="en-US" sz="1600">
                  <a:solidFill>
                    <a:schemeClr val="accent1"/>
                  </a:solidFill>
                  <a:effectLst>
                    <a:outerShdw blurRad="38100" dist="38100" dir="2700000" algn="tl">
                      <a:srgbClr val="000000"/>
                    </a:outerShdw>
                  </a:effectLst>
                </a:rPr>
                <a:t>Database</a:t>
              </a:r>
              <a:br>
                <a:rPr lang="en-US" sz="1600">
                  <a:solidFill>
                    <a:schemeClr val="accent1"/>
                  </a:solidFill>
                  <a:effectLst>
                    <a:outerShdw blurRad="38100" dist="38100" dir="2700000" algn="tl">
                      <a:srgbClr val="000000"/>
                    </a:outerShdw>
                  </a:effectLst>
                </a:rPr>
              </a:br>
              <a:r>
                <a:rPr lang="en-US" sz="1600">
                  <a:solidFill>
                    <a:schemeClr val="accent1"/>
                  </a:solidFill>
                  <a:effectLst>
                    <a:outerShdw blurRad="38100" dist="38100" dir="2700000" algn="tl">
                      <a:srgbClr val="000000"/>
                    </a:outerShdw>
                  </a:effectLst>
                </a:rPr>
                <a:t>Professionals</a:t>
              </a:r>
            </a:p>
          </p:txBody>
        </p:sp>
        <p:sp>
          <p:nvSpPr>
            <p:cNvPr id="20" name="Rectangle 18"/>
            <p:cNvSpPr>
              <a:spLocks noChangeArrowheads="1"/>
            </p:cNvSpPr>
            <p:nvPr/>
          </p:nvSpPr>
          <p:spPr bwMode="auto">
            <a:xfrm>
              <a:off x="798513" y="1068388"/>
              <a:ext cx="858837" cy="3868737"/>
            </a:xfrm>
            <a:prstGeom prst="rect">
              <a:avLst/>
            </a:prstGeom>
            <a:gradFill rotWithShape="1">
              <a:gsLst>
                <a:gs pos="0">
                  <a:srgbClr val="0E519A"/>
                </a:gs>
                <a:gs pos="50000">
                  <a:schemeClr val="tx1">
                    <a:alpha val="80000"/>
                  </a:schemeClr>
                </a:gs>
                <a:gs pos="100000">
                  <a:srgbClr val="0E519A"/>
                </a:gs>
              </a:gsLst>
              <a:lin ang="2700000" scaled="1"/>
            </a:gradFill>
            <a:ln w="6350" algn="ctr">
              <a:solidFill>
                <a:srgbClr val="0E519A"/>
              </a:solidFill>
              <a:miter lim="800000"/>
              <a:headEnd type="none" w="sm" len="sm"/>
              <a:tailEnd type="none" w="sm" len="sm"/>
            </a:ln>
            <a:effectLst/>
          </p:spPr>
          <p:txBody>
            <a:bodyPr wrap="none" anchor="ctr"/>
            <a:lstStyle/>
            <a:p>
              <a:pPr algn="ctr">
                <a:lnSpc>
                  <a:spcPct val="90000"/>
                </a:lnSpc>
                <a:spcBef>
                  <a:spcPct val="30000"/>
                </a:spcBef>
              </a:pPr>
              <a:endParaRPr lang="en-US" sz="1400">
                <a:solidFill>
                  <a:schemeClr val="bg2"/>
                </a:solidFill>
                <a:effectLst>
                  <a:outerShdw blurRad="38100" dist="38100" dir="2700000" algn="tl">
                    <a:srgbClr val="C0C0C0"/>
                  </a:outerShdw>
                </a:effectLst>
                <a:cs typeface="Arial" charset="0"/>
              </a:endParaRPr>
            </a:p>
          </p:txBody>
        </p:sp>
        <p:sp>
          <p:nvSpPr>
            <p:cNvPr id="21" name="AutoShape 19"/>
            <p:cNvSpPr>
              <a:spLocks noChangeArrowheads="1"/>
            </p:cNvSpPr>
            <p:nvPr/>
          </p:nvSpPr>
          <p:spPr bwMode="auto">
            <a:xfrm>
              <a:off x="7685088" y="2898775"/>
              <a:ext cx="439737" cy="127000"/>
            </a:xfrm>
            <a:prstGeom prst="leftRightArrow">
              <a:avLst>
                <a:gd name="adj1" fmla="val 50000"/>
                <a:gd name="adj2" fmla="val 69250"/>
              </a:avLst>
            </a:prstGeom>
            <a:solidFill>
              <a:srgbClr val="969696"/>
            </a:solidFill>
            <a:ln w="12700" algn="ctr">
              <a:solidFill>
                <a:srgbClr val="333333"/>
              </a:solidFill>
              <a:miter lim="800000"/>
              <a:headEnd/>
              <a:tailEnd/>
            </a:ln>
            <a:effectLst/>
          </p:spPr>
          <p:txBody>
            <a:bodyPr wrap="none" anchor="ctr"/>
            <a:lstStyle/>
            <a:p>
              <a:endParaRPr lang="de-DE"/>
            </a:p>
          </p:txBody>
        </p:sp>
        <p:sp>
          <p:nvSpPr>
            <p:cNvPr id="22" name="AutoShape 20"/>
            <p:cNvSpPr>
              <a:spLocks noChangeArrowheads="1"/>
            </p:cNvSpPr>
            <p:nvPr/>
          </p:nvSpPr>
          <p:spPr bwMode="auto">
            <a:xfrm rot="5400000">
              <a:off x="819150" y="5078413"/>
              <a:ext cx="738188" cy="138112"/>
            </a:xfrm>
            <a:prstGeom prst="leftRightArrow">
              <a:avLst>
                <a:gd name="adj1" fmla="val 50000"/>
                <a:gd name="adj2" fmla="val 106897"/>
              </a:avLst>
            </a:prstGeom>
            <a:solidFill>
              <a:srgbClr val="969696"/>
            </a:solidFill>
            <a:ln w="12700" algn="ctr">
              <a:solidFill>
                <a:srgbClr val="333333"/>
              </a:solidFill>
              <a:miter lim="800000"/>
              <a:headEnd/>
              <a:tailEnd/>
            </a:ln>
            <a:effectLst/>
          </p:spPr>
          <p:txBody>
            <a:bodyPr wrap="none" anchor="ctr"/>
            <a:lstStyle/>
            <a:p>
              <a:endParaRPr lang="de-DE"/>
            </a:p>
          </p:txBody>
        </p:sp>
        <p:sp>
          <p:nvSpPr>
            <p:cNvPr id="23" name="Text Box 21"/>
            <p:cNvSpPr txBox="1">
              <a:spLocks noChangeArrowheads="1"/>
            </p:cNvSpPr>
            <p:nvPr/>
          </p:nvSpPr>
          <p:spPr bwMode="auto">
            <a:xfrm>
              <a:off x="809625" y="1612900"/>
              <a:ext cx="850900" cy="860425"/>
            </a:xfrm>
            <a:prstGeom prst="rect">
              <a:avLst/>
            </a:prstGeom>
            <a:noFill/>
            <a:ln w="12700" algn="ctr">
              <a:noFill/>
              <a:miter lim="800000"/>
              <a:headEnd/>
              <a:tailEnd/>
            </a:ln>
            <a:effectLst/>
          </p:spPr>
          <p:txBody>
            <a:bodyPr wrap="none">
              <a:spAutoFit/>
            </a:bodyPr>
            <a:lstStyle/>
            <a:p>
              <a:pPr algn="ctr">
                <a:lnSpc>
                  <a:spcPct val="90000"/>
                </a:lnSpc>
                <a:spcBef>
                  <a:spcPct val="30000"/>
                </a:spcBef>
              </a:pPr>
              <a:r>
                <a:rPr lang="en-US" sz="1400">
                  <a:solidFill>
                    <a:srgbClr val="333333"/>
                  </a:solidFill>
                </a:rPr>
                <a:t>Visual</a:t>
              </a:r>
              <a:br>
                <a:rPr lang="en-US" sz="1400">
                  <a:solidFill>
                    <a:srgbClr val="333333"/>
                  </a:solidFill>
                </a:rPr>
              </a:br>
              <a:r>
                <a:rPr lang="en-US" sz="1400">
                  <a:solidFill>
                    <a:srgbClr val="333333"/>
                  </a:solidFill>
                </a:rPr>
                <a:t>Studio</a:t>
              </a:r>
              <a:br>
                <a:rPr lang="en-US" sz="1400">
                  <a:solidFill>
                    <a:srgbClr val="333333"/>
                  </a:solidFill>
                </a:rPr>
              </a:br>
              <a:r>
                <a:rPr lang="en-US" sz="1400">
                  <a:solidFill>
                    <a:srgbClr val="333333"/>
                  </a:solidFill>
                </a:rPr>
                <a:t>Team</a:t>
              </a:r>
              <a:br>
                <a:rPr lang="en-US" sz="1400">
                  <a:solidFill>
                    <a:srgbClr val="333333"/>
                  </a:solidFill>
                </a:rPr>
              </a:br>
              <a:r>
                <a:rPr lang="en-US" sz="1400">
                  <a:solidFill>
                    <a:srgbClr val="333333"/>
                  </a:solidFill>
                </a:rPr>
                <a:t>Explorer</a:t>
              </a:r>
            </a:p>
          </p:txBody>
        </p:sp>
        <p:sp>
          <p:nvSpPr>
            <p:cNvPr id="24" name="Text Box 22"/>
            <p:cNvSpPr txBox="1">
              <a:spLocks noChangeArrowheads="1"/>
            </p:cNvSpPr>
            <p:nvPr/>
          </p:nvSpPr>
          <p:spPr bwMode="auto">
            <a:xfrm>
              <a:off x="1851025" y="2044700"/>
              <a:ext cx="1296988" cy="422275"/>
            </a:xfrm>
            <a:prstGeom prst="rect">
              <a:avLst/>
            </a:prstGeom>
            <a:noFill/>
            <a:ln w="12700">
              <a:noFill/>
              <a:miter lim="800000"/>
              <a:headEnd/>
              <a:tailEnd/>
            </a:ln>
            <a:effectLst/>
          </p:spPr>
          <p:txBody>
            <a:bodyPr>
              <a:spAutoFit/>
            </a:bodyPr>
            <a:lstStyle/>
            <a:p>
              <a:pPr algn="ctr">
                <a:lnSpc>
                  <a:spcPct val="90000"/>
                </a:lnSpc>
                <a:spcBef>
                  <a:spcPct val="30000"/>
                </a:spcBef>
              </a:pPr>
              <a:r>
                <a:rPr lang="en-US" sz="1200">
                  <a:effectLst>
                    <a:outerShdw blurRad="38100" dist="38100" dir="2700000" algn="tl">
                      <a:srgbClr val="000000"/>
                    </a:outerShdw>
                  </a:effectLst>
                </a:rPr>
                <a:t>Application Modeling</a:t>
              </a:r>
            </a:p>
          </p:txBody>
        </p:sp>
        <p:sp>
          <p:nvSpPr>
            <p:cNvPr id="25" name="Text Box 23"/>
            <p:cNvSpPr txBox="1">
              <a:spLocks noChangeArrowheads="1"/>
            </p:cNvSpPr>
            <p:nvPr/>
          </p:nvSpPr>
          <p:spPr bwMode="auto">
            <a:xfrm>
              <a:off x="1697038" y="2466975"/>
              <a:ext cx="1606550" cy="587375"/>
            </a:xfrm>
            <a:prstGeom prst="rect">
              <a:avLst/>
            </a:prstGeom>
            <a:noFill/>
            <a:ln w="12700">
              <a:noFill/>
              <a:miter lim="800000"/>
              <a:headEnd/>
              <a:tailEnd/>
            </a:ln>
            <a:effectLst/>
          </p:spPr>
          <p:txBody>
            <a:bodyPr>
              <a:spAutoFit/>
            </a:bodyPr>
            <a:lstStyle/>
            <a:p>
              <a:pPr algn="ctr">
                <a:lnSpc>
                  <a:spcPct val="90000"/>
                </a:lnSpc>
                <a:spcBef>
                  <a:spcPct val="30000"/>
                </a:spcBef>
              </a:pPr>
              <a:r>
                <a:rPr lang="en-US" sz="1200">
                  <a:effectLst>
                    <a:outerShdw blurRad="38100" dist="38100" dir="2700000" algn="tl">
                      <a:srgbClr val="000000"/>
                    </a:outerShdw>
                  </a:effectLst>
                </a:rPr>
                <a:t>Infrastructure and Deployment Modeling</a:t>
              </a:r>
            </a:p>
          </p:txBody>
        </p:sp>
        <p:sp>
          <p:nvSpPr>
            <p:cNvPr id="26" name="Text Box 24"/>
            <p:cNvSpPr txBox="1">
              <a:spLocks noChangeArrowheads="1"/>
            </p:cNvSpPr>
            <p:nvPr/>
          </p:nvSpPr>
          <p:spPr bwMode="auto">
            <a:xfrm>
              <a:off x="3414713" y="2044700"/>
              <a:ext cx="1135062" cy="257175"/>
            </a:xfrm>
            <a:prstGeom prst="rect">
              <a:avLst/>
            </a:prstGeom>
            <a:noFill/>
            <a:ln w="12700">
              <a:noFill/>
              <a:miter lim="800000"/>
              <a:headEnd/>
              <a:tailEnd/>
            </a:ln>
            <a:effectLst/>
          </p:spPr>
          <p:txBody>
            <a:bodyPr wrap="none">
              <a:spAutoFit/>
            </a:bodyPr>
            <a:lstStyle/>
            <a:p>
              <a:pPr algn="ctr">
                <a:lnSpc>
                  <a:spcPct val="90000"/>
                </a:lnSpc>
                <a:spcBef>
                  <a:spcPct val="30000"/>
                </a:spcBef>
              </a:pPr>
              <a:r>
                <a:rPr lang="en-US" sz="1200">
                  <a:effectLst>
                    <a:outerShdw blurRad="38100" dist="38100" dir="2700000" algn="tl">
                      <a:srgbClr val="000000"/>
                    </a:outerShdw>
                  </a:effectLst>
                </a:rPr>
                <a:t>Code Analysis</a:t>
              </a:r>
            </a:p>
          </p:txBody>
        </p:sp>
        <p:sp>
          <p:nvSpPr>
            <p:cNvPr id="27" name="Text Box 25"/>
            <p:cNvSpPr txBox="1">
              <a:spLocks noChangeArrowheads="1"/>
            </p:cNvSpPr>
            <p:nvPr/>
          </p:nvSpPr>
          <p:spPr bwMode="auto">
            <a:xfrm>
              <a:off x="3300413" y="2466975"/>
              <a:ext cx="1362075" cy="422275"/>
            </a:xfrm>
            <a:prstGeom prst="rect">
              <a:avLst/>
            </a:prstGeom>
            <a:noFill/>
            <a:ln w="12700">
              <a:noFill/>
              <a:miter lim="800000"/>
              <a:headEnd/>
              <a:tailEnd/>
            </a:ln>
            <a:effectLst/>
          </p:spPr>
          <p:txBody>
            <a:bodyPr>
              <a:spAutoFit/>
            </a:bodyPr>
            <a:lstStyle/>
            <a:p>
              <a:pPr algn="ctr">
                <a:lnSpc>
                  <a:spcPct val="90000"/>
                </a:lnSpc>
                <a:spcBef>
                  <a:spcPct val="30000"/>
                </a:spcBef>
              </a:pPr>
              <a:r>
                <a:rPr lang="en-US" sz="1200">
                  <a:effectLst>
                    <a:outerShdw blurRad="38100" dist="38100" dir="2700000" algn="tl">
                      <a:srgbClr val="000000"/>
                    </a:outerShdw>
                  </a:effectLst>
                </a:rPr>
                <a:t>Performance Tuning</a:t>
              </a:r>
            </a:p>
          </p:txBody>
        </p:sp>
        <p:sp>
          <p:nvSpPr>
            <p:cNvPr id="28" name="Text Box 26"/>
            <p:cNvSpPr txBox="1">
              <a:spLocks noChangeArrowheads="1"/>
            </p:cNvSpPr>
            <p:nvPr/>
          </p:nvSpPr>
          <p:spPr bwMode="auto">
            <a:xfrm>
              <a:off x="3317875" y="2978150"/>
              <a:ext cx="1327150" cy="257175"/>
            </a:xfrm>
            <a:prstGeom prst="rect">
              <a:avLst/>
            </a:prstGeom>
            <a:noFill/>
            <a:ln w="12700">
              <a:noFill/>
              <a:miter lim="800000"/>
              <a:headEnd/>
              <a:tailEnd/>
            </a:ln>
            <a:effectLst/>
          </p:spPr>
          <p:txBody>
            <a:bodyPr wrap="none">
              <a:spAutoFit/>
            </a:bodyPr>
            <a:lstStyle/>
            <a:p>
              <a:pPr algn="ctr">
                <a:lnSpc>
                  <a:spcPct val="90000"/>
                </a:lnSpc>
                <a:spcBef>
                  <a:spcPct val="30000"/>
                </a:spcBef>
              </a:pPr>
              <a:r>
                <a:rPr lang="en-US" sz="1200">
                  <a:effectLst>
                    <a:outerShdw blurRad="38100" dist="38100" dir="2700000" algn="tl">
                      <a:srgbClr val="000000"/>
                    </a:outerShdw>
                  </a:effectLst>
                </a:rPr>
                <a:t>Security Analysis</a:t>
              </a:r>
            </a:p>
          </p:txBody>
        </p:sp>
        <p:sp>
          <p:nvSpPr>
            <p:cNvPr id="29" name="Text Box 27"/>
            <p:cNvSpPr txBox="1">
              <a:spLocks noChangeArrowheads="1"/>
            </p:cNvSpPr>
            <p:nvPr/>
          </p:nvSpPr>
          <p:spPr bwMode="auto">
            <a:xfrm>
              <a:off x="6542088" y="2044700"/>
              <a:ext cx="1077912" cy="422275"/>
            </a:xfrm>
            <a:prstGeom prst="rect">
              <a:avLst/>
            </a:prstGeom>
            <a:noFill/>
            <a:ln w="12700">
              <a:noFill/>
              <a:miter lim="800000"/>
              <a:headEnd/>
              <a:tailEnd/>
            </a:ln>
            <a:effectLst/>
          </p:spPr>
          <p:txBody>
            <a:bodyPr wrap="none">
              <a:spAutoFit/>
            </a:bodyPr>
            <a:lstStyle/>
            <a:p>
              <a:pPr algn="ctr">
                <a:lnSpc>
                  <a:spcPct val="90000"/>
                </a:lnSpc>
                <a:spcBef>
                  <a:spcPct val="30000"/>
                </a:spcBef>
              </a:pPr>
              <a:r>
                <a:rPr lang="en-US" sz="1200">
                  <a:effectLst>
                    <a:outerShdw blurRad="38100" dist="38100" dir="2700000" algn="tl">
                      <a:srgbClr val="000000"/>
                    </a:outerShdw>
                  </a:effectLst>
                </a:rPr>
                <a:t>Database</a:t>
              </a:r>
              <a:br>
                <a:rPr lang="en-US" sz="1200">
                  <a:effectLst>
                    <a:outerShdw blurRad="38100" dist="38100" dir="2700000" algn="tl">
                      <a:srgbClr val="000000"/>
                    </a:outerShdw>
                  </a:effectLst>
                </a:rPr>
              </a:br>
              <a:r>
                <a:rPr lang="en-US" sz="1200">
                  <a:effectLst>
                    <a:outerShdw blurRad="38100" dist="38100" dir="2700000" algn="tl">
                      <a:srgbClr val="000000"/>
                    </a:outerShdw>
                  </a:effectLst>
                </a:rPr>
                <a:t> Deployment</a:t>
              </a:r>
            </a:p>
          </p:txBody>
        </p:sp>
        <p:sp>
          <p:nvSpPr>
            <p:cNvPr id="30" name="Text Box 28"/>
            <p:cNvSpPr txBox="1">
              <a:spLocks noChangeArrowheads="1"/>
            </p:cNvSpPr>
            <p:nvPr/>
          </p:nvSpPr>
          <p:spPr bwMode="auto">
            <a:xfrm>
              <a:off x="6478588" y="2466975"/>
              <a:ext cx="1208087" cy="422275"/>
            </a:xfrm>
            <a:prstGeom prst="rect">
              <a:avLst/>
            </a:prstGeom>
            <a:noFill/>
            <a:ln w="12700">
              <a:noFill/>
              <a:miter lim="800000"/>
              <a:headEnd/>
              <a:tailEnd/>
            </a:ln>
            <a:effectLst/>
          </p:spPr>
          <p:txBody>
            <a:bodyPr wrap="none">
              <a:spAutoFit/>
            </a:bodyPr>
            <a:lstStyle/>
            <a:p>
              <a:pPr algn="ctr">
                <a:lnSpc>
                  <a:spcPct val="90000"/>
                </a:lnSpc>
                <a:spcBef>
                  <a:spcPct val="30000"/>
                </a:spcBef>
              </a:pPr>
              <a:r>
                <a:rPr lang="en-US" sz="1200">
                  <a:effectLst>
                    <a:outerShdw blurRad="38100" dist="38100" dir="2700000" algn="tl">
                      <a:srgbClr val="000000"/>
                    </a:outerShdw>
                  </a:effectLst>
                </a:rPr>
                <a:t>Database</a:t>
              </a:r>
              <a:br>
                <a:rPr lang="en-US" sz="1200">
                  <a:effectLst>
                    <a:outerShdw blurRad="38100" dist="38100" dir="2700000" algn="tl">
                      <a:srgbClr val="000000"/>
                    </a:outerShdw>
                  </a:effectLst>
                </a:rPr>
              </a:br>
              <a:r>
                <a:rPr lang="en-US" sz="1200">
                  <a:effectLst>
                    <a:outerShdw blurRad="38100" dist="38100" dir="2700000" algn="tl">
                      <a:srgbClr val="000000"/>
                    </a:outerShdw>
                  </a:effectLst>
                </a:rPr>
                <a:t>Change Mgmt.</a:t>
              </a:r>
            </a:p>
          </p:txBody>
        </p:sp>
        <p:sp>
          <p:nvSpPr>
            <p:cNvPr id="31" name="Text Box 29"/>
            <p:cNvSpPr txBox="1">
              <a:spLocks noChangeArrowheads="1"/>
            </p:cNvSpPr>
            <p:nvPr/>
          </p:nvSpPr>
          <p:spPr bwMode="auto">
            <a:xfrm>
              <a:off x="6673850" y="2886075"/>
              <a:ext cx="812800" cy="422275"/>
            </a:xfrm>
            <a:prstGeom prst="rect">
              <a:avLst/>
            </a:prstGeom>
            <a:noFill/>
            <a:ln w="12700">
              <a:noFill/>
              <a:miter lim="800000"/>
              <a:headEnd/>
              <a:tailEnd/>
            </a:ln>
            <a:effectLst/>
          </p:spPr>
          <p:txBody>
            <a:bodyPr wrap="none">
              <a:spAutoFit/>
            </a:bodyPr>
            <a:lstStyle/>
            <a:p>
              <a:pPr algn="ctr">
                <a:lnSpc>
                  <a:spcPct val="90000"/>
                </a:lnSpc>
                <a:spcBef>
                  <a:spcPct val="30000"/>
                </a:spcBef>
              </a:pPr>
              <a:r>
                <a:rPr lang="en-US" sz="1200">
                  <a:effectLst>
                    <a:outerShdw blurRad="38100" dist="38100" dir="2700000" algn="tl">
                      <a:srgbClr val="000000"/>
                    </a:outerShdw>
                  </a:effectLst>
                </a:rPr>
                <a:t>Database</a:t>
              </a:r>
              <a:br>
                <a:rPr lang="en-US" sz="1200">
                  <a:effectLst>
                    <a:outerShdw blurRad="38100" dist="38100" dir="2700000" algn="tl">
                      <a:srgbClr val="000000"/>
                    </a:outerShdw>
                  </a:effectLst>
                </a:rPr>
              </a:br>
              <a:r>
                <a:rPr lang="en-US" sz="1200">
                  <a:effectLst>
                    <a:outerShdw blurRad="38100" dist="38100" dir="2700000" algn="tl">
                      <a:srgbClr val="000000"/>
                    </a:outerShdw>
                  </a:effectLst>
                </a:rPr>
                <a:t> Testing</a:t>
              </a:r>
            </a:p>
          </p:txBody>
        </p:sp>
        <p:sp>
          <p:nvSpPr>
            <p:cNvPr id="32" name="Text Box 30"/>
            <p:cNvSpPr txBox="1">
              <a:spLocks noChangeArrowheads="1"/>
            </p:cNvSpPr>
            <p:nvPr/>
          </p:nvSpPr>
          <p:spPr bwMode="auto">
            <a:xfrm>
              <a:off x="4770438" y="2044700"/>
              <a:ext cx="1393825" cy="422275"/>
            </a:xfrm>
            <a:prstGeom prst="rect">
              <a:avLst/>
            </a:prstGeom>
            <a:noFill/>
            <a:ln w="12700">
              <a:noFill/>
              <a:miter lim="800000"/>
              <a:headEnd/>
              <a:tailEnd/>
            </a:ln>
            <a:effectLst/>
          </p:spPr>
          <p:txBody>
            <a:bodyPr>
              <a:spAutoFit/>
            </a:bodyPr>
            <a:lstStyle/>
            <a:p>
              <a:pPr algn="ctr">
                <a:lnSpc>
                  <a:spcPct val="90000"/>
                </a:lnSpc>
                <a:spcBef>
                  <a:spcPct val="30000"/>
                </a:spcBef>
              </a:pPr>
              <a:r>
                <a:rPr lang="en-US" sz="1200">
                  <a:effectLst>
                    <a:outerShdw blurRad="38100" dist="38100" dir="2700000" algn="tl">
                      <a:srgbClr val="000000"/>
                    </a:outerShdw>
                  </a:effectLst>
                </a:rPr>
                <a:t>Performance Testing</a:t>
              </a:r>
            </a:p>
          </p:txBody>
        </p:sp>
        <p:sp>
          <p:nvSpPr>
            <p:cNvPr id="33" name="Text Box 31"/>
            <p:cNvSpPr txBox="1">
              <a:spLocks noChangeArrowheads="1"/>
            </p:cNvSpPr>
            <p:nvPr/>
          </p:nvSpPr>
          <p:spPr bwMode="auto">
            <a:xfrm>
              <a:off x="4846638" y="2466975"/>
              <a:ext cx="1244600" cy="257175"/>
            </a:xfrm>
            <a:prstGeom prst="rect">
              <a:avLst/>
            </a:prstGeom>
            <a:noFill/>
            <a:ln w="12700">
              <a:noFill/>
              <a:miter lim="800000"/>
              <a:headEnd/>
              <a:tailEnd/>
            </a:ln>
            <a:effectLst/>
          </p:spPr>
          <p:txBody>
            <a:bodyPr wrap="none">
              <a:spAutoFit/>
            </a:bodyPr>
            <a:lstStyle/>
            <a:p>
              <a:pPr algn="ctr">
                <a:lnSpc>
                  <a:spcPct val="90000"/>
                </a:lnSpc>
                <a:spcBef>
                  <a:spcPct val="30000"/>
                </a:spcBef>
              </a:pPr>
              <a:r>
                <a:rPr lang="en-US" sz="1200">
                  <a:effectLst>
                    <a:outerShdw blurRad="38100" dist="38100" dir="2700000" algn="tl">
                      <a:srgbClr val="000000"/>
                    </a:outerShdw>
                  </a:effectLst>
                </a:rPr>
                <a:t>Manual Testing</a:t>
              </a:r>
            </a:p>
          </p:txBody>
        </p:sp>
        <p:sp>
          <p:nvSpPr>
            <p:cNvPr id="34" name="Text Box 32"/>
            <p:cNvSpPr txBox="1">
              <a:spLocks noChangeArrowheads="1"/>
            </p:cNvSpPr>
            <p:nvPr/>
          </p:nvSpPr>
          <p:spPr bwMode="auto">
            <a:xfrm>
              <a:off x="4721225" y="2886075"/>
              <a:ext cx="1493838" cy="422275"/>
            </a:xfrm>
            <a:prstGeom prst="rect">
              <a:avLst/>
            </a:prstGeom>
            <a:noFill/>
            <a:ln w="12700">
              <a:noFill/>
              <a:miter lim="800000"/>
              <a:headEnd/>
              <a:tailEnd/>
            </a:ln>
            <a:effectLst/>
          </p:spPr>
          <p:txBody>
            <a:bodyPr>
              <a:spAutoFit/>
            </a:bodyPr>
            <a:lstStyle/>
            <a:p>
              <a:pPr algn="ctr">
                <a:lnSpc>
                  <a:spcPct val="90000"/>
                </a:lnSpc>
                <a:spcBef>
                  <a:spcPct val="30000"/>
                </a:spcBef>
              </a:pPr>
              <a:r>
                <a:rPr lang="en-US" sz="1200" dirty="0">
                  <a:effectLst>
                    <a:outerShdw blurRad="38100" dist="38100" dir="2700000" algn="tl">
                      <a:srgbClr val="000000"/>
                    </a:outerShdw>
                  </a:effectLst>
                </a:rPr>
                <a:t>Test Case Management</a:t>
              </a:r>
            </a:p>
          </p:txBody>
        </p:sp>
        <p:sp>
          <p:nvSpPr>
            <p:cNvPr id="35" name="Text Box 33"/>
            <p:cNvSpPr txBox="1">
              <a:spLocks noChangeArrowheads="1"/>
            </p:cNvSpPr>
            <p:nvPr/>
          </p:nvSpPr>
          <p:spPr bwMode="auto">
            <a:xfrm>
              <a:off x="3500438" y="4576763"/>
              <a:ext cx="2608262" cy="193675"/>
            </a:xfrm>
            <a:prstGeom prst="rect">
              <a:avLst/>
            </a:prstGeom>
            <a:gradFill rotWithShape="1">
              <a:gsLst>
                <a:gs pos="0">
                  <a:srgbClr val="0E519A">
                    <a:alpha val="30000"/>
                  </a:srgbClr>
                </a:gs>
                <a:gs pos="50000">
                  <a:schemeClr val="hlink">
                    <a:alpha val="67999"/>
                  </a:schemeClr>
                </a:gs>
                <a:gs pos="100000">
                  <a:srgbClr val="0E519A">
                    <a:alpha val="30000"/>
                  </a:srgbClr>
                </a:gs>
              </a:gsLst>
              <a:lin ang="2700000" scaled="1"/>
            </a:gradFill>
            <a:ln w="12700" algn="ctr">
              <a:solidFill>
                <a:schemeClr val="hlink"/>
              </a:solidFill>
              <a:miter lim="800000"/>
              <a:headEnd/>
              <a:tailEnd/>
            </a:ln>
            <a:effectLst/>
          </p:spPr>
          <p:txBody>
            <a:bodyPr anchor="ctr"/>
            <a:lstStyle/>
            <a:p>
              <a:pPr algn="ctr">
                <a:lnSpc>
                  <a:spcPct val="90000"/>
                </a:lnSpc>
                <a:spcBef>
                  <a:spcPct val="30000"/>
                </a:spcBef>
              </a:pPr>
              <a:r>
                <a:rPr lang="en-US" sz="1200">
                  <a:effectLst>
                    <a:outerShdw blurRad="38100" dist="38100" dir="2700000" algn="tl">
                      <a:srgbClr val="000000"/>
                    </a:outerShdw>
                  </a:effectLst>
                </a:rPr>
                <a:t>Visual Studio Professional Edition</a:t>
              </a:r>
            </a:p>
          </p:txBody>
        </p:sp>
        <p:sp>
          <p:nvSpPr>
            <p:cNvPr id="36" name="Line 34"/>
            <p:cNvSpPr>
              <a:spLocks noChangeShapeType="1"/>
            </p:cNvSpPr>
            <p:nvPr/>
          </p:nvSpPr>
          <p:spPr bwMode="auto">
            <a:xfrm flipV="1">
              <a:off x="6107113" y="4672013"/>
              <a:ext cx="1655762" cy="1587"/>
            </a:xfrm>
            <a:prstGeom prst="line">
              <a:avLst/>
            </a:prstGeom>
            <a:noFill/>
            <a:ln w="12700">
              <a:solidFill>
                <a:srgbClr val="333333"/>
              </a:solidFill>
              <a:round/>
              <a:headEnd/>
              <a:tailEnd type="triangle" w="med" len="med"/>
            </a:ln>
            <a:effectLst/>
          </p:spPr>
          <p:txBody>
            <a:bodyPr anchor="ctr"/>
            <a:lstStyle/>
            <a:p>
              <a:endParaRPr lang="de-DE"/>
            </a:p>
          </p:txBody>
        </p:sp>
        <p:sp>
          <p:nvSpPr>
            <p:cNvPr id="37" name="Line 35"/>
            <p:cNvSpPr>
              <a:spLocks noChangeShapeType="1"/>
            </p:cNvSpPr>
            <p:nvPr/>
          </p:nvSpPr>
          <p:spPr bwMode="auto">
            <a:xfrm flipH="1" flipV="1">
              <a:off x="1831975" y="4672013"/>
              <a:ext cx="1666875" cy="1587"/>
            </a:xfrm>
            <a:prstGeom prst="line">
              <a:avLst/>
            </a:prstGeom>
            <a:noFill/>
            <a:ln w="12700">
              <a:solidFill>
                <a:srgbClr val="333333"/>
              </a:solidFill>
              <a:round/>
              <a:headEnd/>
              <a:tailEnd type="triangle" w="med" len="med"/>
            </a:ln>
            <a:effectLst/>
          </p:spPr>
          <p:txBody>
            <a:bodyPr anchor="ctr"/>
            <a:lstStyle/>
            <a:p>
              <a:endParaRPr lang="de-DE"/>
            </a:p>
          </p:txBody>
        </p:sp>
        <p:pic>
          <p:nvPicPr>
            <p:cNvPr id="38" name="Picture 36" descr="Database 4 blue"/>
            <p:cNvPicPr>
              <a:picLocks noChangeAspect="1" noChangeArrowheads="1"/>
            </p:cNvPicPr>
            <p:nvPr/>
          </p:nvPicPr>
          <p:blipFill>
            <a:blip r:embed="rId2" cstate="print"/>
            <a:srcRect/>
            <a:stretch>
              <a:fillRect/>
            </a:stretch>
          </p:blipFill>
          <p:spPr bwMode="auto">
            <a:xfrm>
              <a:off x="7485063" y="5635625"/>
              <a:ext cx="1001712" cy="815975"/>
            </a:xfrm>
            <a:prstGeom prst="rect">
              <a:avLst/>
            </a:prstGeom>
            <a:noFill/>
          </p:spPr>
        </p:pic>
        <p:sp>
          <p:nvSpPr>
            <p:cNvPr id="39" name="Text Box 37"/>
            <p:cNvSpPr txBox="1">
              <a:spLocks noChangeArrowheads="1"/>
            </p:cNvSpPr>
            <p:nvPr/>
          </p:nvSpPr>
          <p:spPr bwMode="auto">
            <a:xfrm>
              <a:off x="1620838" y="5876925"/>
              <a:ext cx="1665287" cy="257175"/>
            </a:xfrm>
            <a:prstGeom prst="rect">
              <a:avLst/>
            </a:prstGeom>
            <a:noFill/>
            <a:ln w="12700">
              <a:noFill/>
              <a:miter lim="800000"/>
              <a:headEnd/>
              <a:tailEnd/>
            </a:ln>
            <a:effectLst/>
          </p:spPr>
          <p:txBody>
            <a:bodyPr wrap="none">
              <a:spAutoFit/>
            </a:bodyPr>
            <a:lstStyle/>
            <a:p>
              <a:pPr algn="ctr">
                <a:lnSpc>
                  <a:spcPct val="90000"/>
                </a:lnSpc>
                <a:spcBef>
                  <a:spcPct val="30000"/>
                </a:spcBef>
              </a:pPr>
              <a:r>
                <a:rPr lang="en-US" sz="1200">
                  <a:effectLst>
                    <a:outerShdw blurRad="38100" dist="38100" dir="2700000" algn="tl">
                      <a:srgbClr val="000000"/>
                    </a:outerShdw>
                  </a:effectLst>
                </a:rPr>
                <a:t>Change Management</a:t>
              </a:r>
            </a:p>
          </p:txBody>
        </p:sp>
        <p:sp>
          <p:nvSpPr>
            <p:cNvPr id="40" name="Text Box 38"/>
            <p:cNvSpPr txBox="1">
              <a:spLocks noChangeArrowheads="1"/>
            </p:cNvSpPr>
            <p:nvPr/>
          </p:nvSpPr>
          <p:spPr bwMode="auto">
            <a:xfrm>
              <a:off x="1677988" y="6191250"/>
              <a:ext cx="1550987" cy="257175"/>
            </a:xfrm>
            <a:prstGeom prst="rect">
              <a:avLst/>
            </a:prstGeom>
            <a:noFill/>
            <a:ln w="12700">
              <a:noFill/>
              <a:miter lim="800000"/>
              <a:headEnd/>
              <a:tailEnd/>
            </a:ln>
            <a:effectLst/>
          </p:spPr>
          <p:txBody>
            <a:bodyPr wrap="none">
              <a:spAutoFit/>
            </a:bodyPr>
            <a:lstStyle/>
            <a:p>
              <a:pPr algn="ctr">
                <a:lnSpc>
                  <a:spcPct val="90000"/>
                </a:lnSpc>
                <a:spcBef>
                  <a:spcPct val="30000"/>
                </a:spcBef>
              </a:pPr>
              <a:r>
                <a:rPr lang="en-US" sz="1200">
                  <a:effectLst>
                    <a:outerShdw blurRad="38100" dist="38100" dir="2700000" algn="tl">
                      <a:srgbClr val="000000"/>
                    </a:outerShdw>
                  </a:effectLst>
                </a:rPr>
                <a:t>Work Item Tracking</a:t>
              </a:r>
            </a:p>
          </p:txBody>
        </p:sp>
        <p:sp>
          <p:nvSpPr>
            <p:cNvPr id="41" name="Text Box 39"/>
            <p:cNvSpPr txBox="1">
              <a:spLocks noChangeArrowheads="1"/>
            </p:cNvSpPr>
            <p:nvPr/>
          </p:nvSpPr>
          <p:spPr bwMode="auto">
            <a:xfrm>
              <a:off x="3856038" y="5876925"/>
              <a:ext cx="874712" cy="257175"/>
            </a:xfrm>
            <a:prstGeom prst="rect">
              <a:avLst/>
            </a:prstGeom>
            <a:noFill/>
            <a:ln w="12700">
              <a:noFill/>
              <a:miter lim="800000"/>
              <a:headEnd/>
              <a:tailEnd/>
            </a:ln>
            <a:effectLst/>
          </p:spPr>
          <p:txBody>
            <a:bodyPr wrap="none">
              <a:spAutoFit/>
            </a:bodyPr>
            <a:lstStyle/>
            <a:p>
              <a:pPr algn="ctr">
                <a:lnSpc>
                  <a:spcPct val="90000"/>
                </a:lnSpc>
                <a:spcBef>
                  <a:spcPct val="30000"/>
                </a:spcBef>
              </a:pPr>
              <a:r>
                <a:rPr lang="en-US" sz="1200">
                  <a:effectLst>
                    <a:outerShdw blurRad="38100" dist="38100" dir="2700000" algn="tl">
                      <a:srgbClr val="000000"/>
                    </a:outerShdw>
                  </a:effectLst>
                </a:rPr>
                <a:t>Reporting</a:t>
              </a:r>
            </a:p>
          </p:txBody>
        </p:sp>
        <p:sp>
          <p:nvSpPr>
            <p:cNvPr id="42" name="Text Box 40"/>
            <p:cNvSpPr txBox="1">
              <a:spLocks noChangeArrowheads="1"/>
            </p:cNvSpPr>
            <p:nvPr/>
          </p:nvSpPr>
          <p:spPr bwMode="auto">
            <a:xfrm>
              <a:off x="3810000" y="6191250"/>
              <a:ext cx="966788" cy="257175"/>
            </a:xfrm>
            <a:prstGeom prst="rect">
              <a:avLst/>
            </a:prstGeom>
            <a:noFill/>
            <a:ln w="12700">
              <a:noFill/>
              <a:miter lim="800000"/>
              <a:headEnd/>
              <a:tailEnd/>
            </a:ln>
            <a:effectLst/>
          </p:spPr>
          <p:txBody>
            <a:bodyPr wrap="none">
              <a:spAutoFit/>
            </a:bodyPr>
            <a:lstStyle/>
            <a:p>
              <a:pPr algn="ctr">
                <a:lnSpc>
                  <a:spcPct val="90000"/>
                </a:lnSpc>
                <a:spcBef>
                  <a:spcPct val="30000"/>
                </a:spcBef>
              </a:pPr>
              <a:r>
                <a:rPr lang="en-US" sz="1200">
                  <a:effectLst>
                    <a:outerShdw blurRad="38100" dist="38100" dir="2700000" algn="tl">
                      <a:srgbClr val="000000"/>
                    </a:outerShdw>
                  </a:effectLst>
                </a:rPr>
                <a:t>Project Site</a:t>
              </a:r>
            </a:p>
          </p:txBody>
        </p:sp>
        <p:sp>
          <p:nvSpPr>
            <p:cNvPr id="43" name="Text Box 41"/>
            <p:cNvSpPr txBox="1">
              <a:spLocks noChangeArrowheads="1"/>
            </p:cNvSpPr>
            <p:nvPr/>
          </p:nvSpPr>
          <p:spPr bwMode="auto">
            <a:xfrm>
              <a:off x="5449888" y="5886450"/>
              <a:ext cx="1546225" cy="257175"/>
            </a:xfrm>
            <a:prstGeom prst="rect">
              <a:avLst/>
            </a:prstGeom>
            <a:noFill/>
            <a:ln w="12700">
              <a:noFill/>
              <a:miter lim="800000"/>
              <a:headEnd/>
              <a:tailEnd/>
            </a:ln>
            <a:effectLst/>
          </p:spPr>
          <p:txBody>
            <a:bodyPr wrap="none">
              <a:spAutoFit/>
            </a:bodyPr>
            <a:lstStyle/>
            <a:p>
              <a:pPr algn="ctr">
                <a:lnSpc>
                  <a:spcPct val="90000"/>
                </a:lnSpc>
                <a:spcBef>
                  <a:spcPct val="30000"/>
                </a:spcBef>
              </a:pPr>
              <a:r>
                <a:rPr lang="en-US" sz="1200">
                  <a:effectLst>
                    <a:outerShdw blurRad="38100" dist="38100" dir="2700000" algn="tl">
                      <a:srgbClr val="000000"/>
                    </a:outerShdw>
                  </a:effectLst>
                </a:rPr>
                <a:t>Integration Services</a:t>
              </a:r>
            </a:p>
          </p:txBody>
        </p:sp>
        <p:sp>
          <p:nvSpPr>
            <p:cNvPr id="44" name="Text Box 42"/>
            <p:cNvSpPr txBox="1">
              <a:spLocks noChangeArrowheads="1"/>
            </p:cNvSpPr>
            <p:nvPr/>
          </p:nvSpPr>
          <p:spPr bwMode="auto">
            <a:xfrm>
              <a:off x="5408613" y="6200775"/>
              <a:ext cx="1628775" cy="257175"/>
            </a:xfrm>
            <a:prstGeom prst="rect">
              <a:avLst/>
            </a:prstGeom>
            <a:noFill/>
            <a:ln w="12700">
              <a:noFill/>
              <a:miter lim="800000"/>
              <a:headEnd/>
              <a:tailEnd/>
            </a:ln>
            <a:effectLst/>
          </p:spPr>
          <p:txBody>
            <a:bodyPr wrap="none">
              <a:spAutoFit/>
            </a:bodyPr>
            <a:lstStyle/>
            <a:p>
              <a:pPr algn="ctr">
                <a:lnSpc>
                  <a:spcPct val="90000"/>
                </a:lnSpc>
                <a:spcBef>
                  <a:spcPct val="30000"/>
                </a:spcBef>
              </a:pPr>
              <a:r>
                <a:rPr lang="en-US" sz="1200">
                  <a:effectLst>
                    <a:outerShdw blurRad="38100" dist="38100" dir="2700000" algn="tl">
                      <a:srgbClr val="000000"/>
                    </a:outerShdw>
                  </a:effectLst>
                </a:rPr>
                <a:t>Project Management</a:t>
              </a:r>
            </a:p>
          </p:txBody>
        </p:sp>
        <p:sp>
          <p:nvSpPr>
            <p:cNvPr id="45" name="Rectangle 43"/>
            <p:cNvSpPr>
              <a:spLocks noChangeArrowheads="1"/>
            </p:cNvSpPr>
            <p:nvPr/>
          </p:nvSpPr>
          <p:spPr bwMode="auto">
            <a:xfrm>
              <a:off x="4783138" y="5032375"/>
              <a:ext cx="1436687" cy="257175"/>
            </a:xfrm>
            <a:prstGeom prst="rect">
              <a:avLst/>
            </a:prstGeom>
            <a:gradFill rotWithShape="1">
              <a:gsLst>
                <a:gs pos="0">
                  <a:srgbClr val="0E519A">
                    <a:alpha val="30000"/>
                  </a:srgbClr>
                </a:gs>
                <a:gs pos="50000">
                  <a:schemeClr val="hlink">
                    <a:alpha val="67999"/>
                  </a:schemeClr>
                </a:gs>
                <a:gs pos="100000">
                  <a:srgbClr val="0E519A">
                    <a:alpha val="30000"/>
                  </a:srgbClr>
                </a:gs>
              </a:gsLst>
              <a:lin ang="2700000" scaled="1"/>
            </a:gradFill>
            <a:ln w="12700" algn="ctr">
              <a:solidFill>
                <a:schemeClr val="hlink"/>
              </a:solidFill>
              <a:miter lim="800000"/>
              <a:headEnd/>
              <a:tailEnd/>
            </a:ln>
            <a:effectLst/>
          </p:spPr>
          <p:txBody>
            <a:bodyPr anchor="ctr"/>
            <a:lstStyle/>
            <a:p>
              <a:pPr algn="ctr">
                <a:lnSpc>
                  <a:spcPct val="90000"/>
                </a:lnSpc>
                <a:spcBef>
                  <a:spcPct val="30000"/>
                </a:spcBef>
              </a:pPr>
              <a:endParaRPr lang="en-US">
                <a:effectLst>
                  <a:outerShdw blurRad="38100" dist="38100" dir="2700000" algn="tl">
                    <a:srgbClr val="000000"/>
                  </a:outerShdw>
                </a:effectLst>
              </a:endParaRPr>
            </a:p>
          </p:txBody>
        </p:sp>
        <p:sp>
          <p:nvSpPr>
            <p:cNvPr id="46" name="Text Box 44"/>
            <p:cNvSpPr txBox="1">
              <a:spLocks noChangeArrowheads="1"/>
            </p:cNvSpPr>
            <p:nvPr/>
          </p:nvSpPr>
          <p:spPr bwMode="auto">
            <a:xfrm>
              <a:off x="4924425" y="5053013"/>
              <a:ext cx="1114425" cy="228600"/>
            </a:xfrm>
            <a:prstGeom prst="rect">
              <a:avLst/>
            </a:prstGeom>
            <a:noFill/>
            <a:ln w="12700">
              <a:noFill/>
              <a:miter lim="800000"/>
              <a:headEnd/>
              <a:tailEnd/>
            </a:ln>
            <a:effectLst/>
          </p:spPr>
          <p:txBody>
            <a:bodyPr wrap="none">
              <a:spAutoFit/>
            </a:bodyPr>
            <a:lstStyle/>
            <a:p>
              <a:pPr algn="ctr">
                <a:lnSpc>
                  <a:spcPct val="90000"/>
                </a:lnSpc>
                <a:spcBef>
                  <a:spcPct val="30000"/>
                </a:spcBef>
              </a:pPr>
              <a:r>
                <a:rPr lang="en-US" sz="1000">
                  <a:effectLst>
                    <a:outerShdw blurRad="38100" dist="38100" dir="2700000" algn="tl">
                      <a:srgbClr val="000000"/>
                    </a:outerShdw>
                  </a:effectLst>
                </a:rPr>
                <a:t>Load Test Agent</a:t>
              </a:r>
            </a:p>
          </p:txBody>
        </p:sp>
        <p:sp>
          <p:nvSpPr>
            <p:cNvPr id="47" name="AutoShape 45"/>
            <p:cNvSpPr>
              <a:spLocks noChangeArrowheads="1"/>
            </p:cNvSpPr>
            <p:nvPr/>
          </p:nvSpPr>
          <p:spPr bwMode="auto">
            <a:xfrm rot="5400000">
              <a:off x="1741488" y="5065712"/>
              <a:ext cx="738188" cy="138113"/>
            </a:xfrm>
            <a:prstGeom prst="leftRightArrow">
              <a:avLst>
                <a:gd name="adj1" fmla="val 50000"/>
                <a:gd name="adj2" fmla="val 106896"/>
              </a:avLst>
            </a:prstGeom>
            <a:solidFill>
              <a:srgbClr val="969696"/>
            </a:solidFill>
            <a:ln w="12700">
              <a:solidFill>
                <a:srgbClr val="333333"/>
              </a:solidFill>
              <a:miter lim="800000"/>
              <a:headEnd/>
              <a:tailEnd/>
            </a:ln>
            <a:effectLst/>
          </p:spPr>
          <p:txBody>
            <a:bodyPr wrap="none" anchor="ctr"/>
            <a:lstStyle/>
            <a:p>
              <a:endParaRPr lang="de-DE"/>
            </a:p>
          </p:txBody>
        </p:sp>
        <p:sp>
          <p:nvSpPr>
            <p:cNvPr id="48" name="AutoShape 46"/>
            <p:cNvSpPr>
              <a:spLocks noChangeArrowheads="1"/>
            </p:cNvSpPr>
            <p:nvPr/>
          </p:nvSpPr>
          <p:spPr bwMode="auto">
            <a:xfrm rot="5400000">
              <a:off x="7175500" y="5064126"/>
              <a:ext cx="738187" cy="138112"/>
            </a:xfrm>
            <a:prstGeom prst="leftRightArrow">
              <a:avLst>
                <a:gd name="adj1" fmla="val 50000"/>
                <a:gd name="adj2" fmla="val 106897"/>
              </a:avLst>
            </a:prstGeom>
            <a:solidFill>
              <a:srgbClr val="969696"/>
            </a:solidFill>
            <a:ln w="12700" algn="ctr">
              <a:solidFill>
                <a:srgbClr val="333333"/>
              </a:solidFill>
              <a:miter lim="800000"/>
              <a:headEnd/>
              <a:tailEnd/>
            </a:ln>
            <a:effectLst/>
          </p:spPr>
          <p:txBody>
            <a:bodyPr wrap="none" anchor="ctr"/>
            <a:lstStyle/>
            <a:p>
              <a:endParaRPr lang="de-DE"/>
            </a:p>
          </p:txBody>
        </p:sp>
        <p:sp>
          <p:nvSpPr>
            <p:cNvPr id="49" name="AutoShape 47"/>
            <p:cNvSpPr>
              <a:spLocks noChangeArrowheads="1"/>
            </p:cNvSpPr>
            <p:nvPr/>
          </p:nvSpPr>
          <p:spPr bwMode="auto">
            <a:xfrm rot="5400000">
              <a:off x="8035925" y="5062538"/>
              <a:ext cx="738188" cy="138112"/>
            </a:xfrm>
            <a:prstGeom prst="leftRightArrow">
              <a:avLst>
                <a:gd name="adj1" fmla="val 50000"/>
                <a:gd name="adj2" fmla="val 106897"/>
              </a:avLst>
            </a:prstGeom>
            <a:solidFill>
              <a:srgbClr val="969696"/>
            </a:solidFill>
            <a:ln w="12700" algn="ctr">
              <a:solidFill>
                <a:srgbClr val="333333"/>
              </a:solidFill>
              <a:miter lim="800000"/>
              <a:headEnd/>
              <a:tailEnd/>
            </a:ln>
            <a:effectLst/>
          </p:spPr>
          <p:txBody>
            <a:bodyPr wrap="none" anchor="ctr"/>
            <a:lstStyle/>
            <a:p>
              <a:endParaRPr lang="de-DE"/>
            </a:p>
          </p:txBody>
        </p:sp>
        <p:sp>
          <p:nvSpPr>
            <p:cNvPr id="50" name="Line 48"/>
            <p:cNvSpPr>
              <a:spLocks noChangeShapeType="1"/>
            </p:cNvSpPr>
            <p:nvPr/>
          </p:nvSpPr>
          <p:spPr bwMode="auto">
            <a:xfrm flipH="1" flipV="1">
              <a:off x="1828800" y="4071938"/>
              <a:ext cx="2133600" cy="0"/>
            </a:xfrm>
            <a:prstGeom prst="line">
              <a:avLst/>
            </a:prstGeom>
            <a:noFill/>
            <a:ln w="12700">
              <a:solidFill>
                <a:srgbClr val="333333"/>
              </a:solidFill>
              <a:round/>
              <a:headEnd/>
              <a:tailEnd type="triangle" w="med" len="med"/>
            </a:ln>
            <a:effectLst/>
          </p:spPr>
          <p:txBody>
            <a:bodyPr anchor="ctr"/>
            <a:lstStyle/>
            <a:p>
              <a:endParaRPr lang="de-DE"/>
            </a:p>
          </p:txBody>
        </p:sp>
        <p:sp>
          <p:nvSpPr>
            <p:cNvPr id="51" name="Line 49"/>
            <p:cNvSpPr>
              <a:spLocks noChangeShapeType="1"/>
            </p:cNvSpPr>
            <p:nvPr/>
          </p:nvSpPr>
          <p:spPr bwMode="auto">
            <a:xfrm flipH="1" flipV="1">
              <a:off x="1843088" y="4371975"/>
              <a:ext cx="1676400" cy="0"/>
            </a:xfrm>
            <a:prstGeom prst="line">
              <a:avLst/>
            </a:prstGeom>
            <a:noFill/>
            <a:ln w="12700">
              <a:solidFill>
                <a:srgbClr val="333333"/>
              </a:solidFill>
              <a:round/>
              <a:headEnd/>
              <a:tailEnd type="triangle" w="med" len="med"/>
            </a:ln>
            <a:effectLst/>
          </p:spPr>
          <p:txBody>
            <a:bodyPr anchor="ctr"/>
            <a:lstStyle/>
            <a:p>
              <a:endParaRPr lang="de-DE"/>
            </a:p>
          </p:txBody>
        </p:sp>
        <p:sp>
          <p:nvSpPr>
            <p:cNvPr id="52" name="Line 50"/>
            <p:cNvSpPr>
              <a:spLocks noChangeShapeType="1"/>
            </p:cNvSpPr>
            <p:nvPr/>
          </p:nvSpPr>
          <p:spPr bwMode="auto">
            <a:xfrm flipV="1">
              <a:off x="5410200" y="4052888"/>
              <a:ext cx="2347913" cy="0"/>
            </a:xfrm>
            <a:prstGeom prst="line">
              <a:avLst/>
            </a:prstGeom>
            <a:noFill/>
            <a:ln w="12700">
              <a:solidFill>
                <a:srgbClr val="333333"/>
              </a:solidFill>
              <a:round/>
              <a:headEnd/>
              <a:tailEnd type="triangle" w="med" len="med"/>
            </a:ln>
            <a:effectLst/>
          </p:spPr>
          <p:txBody>
            <a:bodyPr anchor="ctr"/>
            <a:lstStyle/>
            <a:p>
              <a:endParaRPr lang="de-DE"/>
            </a:p>
          </p:txBody>
        </p:sp>
        <p:sp>
          <p:nvSpPr>
            <p:cNvPr id="53" name="Line 51"/>
            <p:cNvSpPr>
              <a:spLocks noChangeShapeType="1"/>
            </p:cNvSpPr>
            <p:nvPr/>
          </p:nvSpPr>
          <p:spPr bwMode="auto">
            <a:xfrm>
              <a:off x="5776913" y="4357688"/>
              <a:ext cx="1981200" cy="0"/>
            </a:xfrm>
            <a:prstGeom prst="line">
              <a:avLst/>
            </a:prstGeom>
            <a:noFill/>
            <a:ln w="12700">
              <a:solidFill>
                <a:srgbClr val="333333"/>
              </a:solidFill>
              <a:round/>
              <a:headEnd/>
              <a:tailEnd type="triangle" w="med" len="med"/>
            </a:ln>
            <a:effectLst/>
          </p:spPr>
          <p:txBody>
            <a:bodyPr anchor="ctr"/>
            <a:lstStyle/>
            <a:p>
              <a:endParaRPr lang="de-DE"/>
            </a:p>
          </p:txBody>
        </p:sp>
        <p:sp>
          <p:nvSpPr>
            <p:cNvPr id="54" name="Text Box 52"/>
            <p:cNvSpPr txBox="1">
              <a:spLocks noChangeArrowheads="1"/>
            </p:cNvSpPr>
            <p:nvPr/>
          </p:nvSpPr>
          <p:spPr bwMode="auto">
            <a:xfrm>
              <a:off x="3657600" y="4294188"/>
              <a:ext cx="2009775" cy="161925"/>
            </a:xfrm>
            <a:prstGeom prst="rect">
              <a:avLst/>
            </a:prstGeom>
            <a:gradFill rotWithShape="1">
              <a:gsLst>
                <a:gs pos="0">
                  <a:srgbClr val="0E519A">
                    <a:alpha val="30000"/>
                  </a:srgbClr>
                </a:gs>
                <a:gs pos="50000">
                  <a:schemeClr val="hlink">
                    <a:alpha val="67999"/>
                  </a:schemeClr>
                </a:gs>
                <a:gs pos="100000">
                  <a:srgbClr val="0E519A">
                    <a:alpha val="30000"/>
                  </a:srgbClr>
                </a:gs>
              </a:gsLst>
              <a:lin ang="2700000" scaled="1"/>
            </a:gradFill>
            <a:ln w="12700" algn="ctr">
              <a:solidFill>
                <a:schemeClr val="hlink"/>
              </a:solidFill>
              <a:miter lim="800000"/>
              <a:headEnd/>
              <a:tailEnd/>
            </a:ln>
            <a:effectLst/>
          </p:spPr>
          <p:txBody>
            <a:bodyPr anchor="ctr"/>
            <a:lstStyle/>
            <a:p>
              <a:pPr algn="ctr">
                <a:lnSpc>
                  <a:spcPct val="90000"/>
                </a:lnSpc>
                <a:spcBef>
                  <a:spcPct val="30000"/>
                </a:spcBef>
              </a:pPr>
              <a:r>
                <a:rPr lang="en-US" sz="1200">
                  <a:effectLst>
                    <a:outerShdw blurRad="38100" dist="38100" dir="2700000" algn="tl">
                      <a:srgbClr val="000000"/>
                    </a:outerShdw>
                  </a:effectLst>
                </a:rPr>
                <a:t>Visio and UML Modeling</a:t>
              </a:r>
            </a:p>
          </p:txBody>
        </p:sp>
        <p:sp>
          <p:nvSpPr>
            <p:cNvPr id="55" name="Text Box 53"/>
            <p:cNvSpPr txBox="1">
              <a:spLocks noChangeArrowheads="1"/>
            </p:cNvSpPr>
            <p:nvPr/>
          </p:nvSpPr>
          <p:spPr bwMode="auto">
            <a:xfrm>
              <a:off x="4052888" y="3968750"/>
              <a:ext cx="1281112" cy="203200"/>
            </a:xfrm>
            <a:prstGeom prst="rect">
              <a:avLst/>
            </a:prstGeom>
            <a:gradFill rotWithShape="1">
              <a:gsLst>
                <a:gs pos="0">
                  <a:srgbClr val="0E519A">
                    <a:alpha val="30000"/>
                  </a:srgbClr>
                </a:gs>
                <a:gs pos="50000">
                  <a:schemeClr val="hlink">
                    <a:alpha val="67999"/>
                  </a:schemeClr>
                </a:gs>
                <a:gs pos="100000">
                  <a:srgbClr val="0E519A">
                    <a:alpha val="30000"/>
                  </a:srgbClr>
                </a:gs>
              </a:gsLst>
              <a:lin ang="2700000" scaled="1"/>
            </a:gradFill>
            <a:ln w="12700" algn="ctr">
              <a:solidFill>
                <a:schemeClr val="hlink"/>
              </a:solidFill>
              <a:miter lim="800000"/>
              <a:headEnd/>
              <a:tailEnd/>
            </a:ln>
            <a:effectLst/>
          </p:spPr>
          <p:txBody>
            <a:bodyPr anchor="ctr"/>
            <a:lstStyle/>
            <a:p>
              <a:pPr algn="ctr">
                <a:lnSpc>
                  <a:spcPct val="90000"/>
                </a:lnSpc>
                <a:spcBef>
                  <a:spcPct val="30000"/>
                </a:spcBef>
              </a:pPr>
              <a:r>
                <a:rPr lang="en-US" sz="1200">
                  <a:effectLst>
                    <a:outerShdw blurRad="38100" dist="38100" dir="2700000" algn="tl">
                      <a:srgbClr val="000000"/>
                    </a:outerShdw>
                  </a:effectLst>
                </a:rPr>
                <a:t>Class Modeling</a:t>
              </a:r>
            </a:p>
          </p:txBody>
        </p:sp>
        <p:sp>
          <p:nvSpPr>
            <p:cNvPr id="56" name="Text Box 54"/>
            <p:cNvSpPr txBox="1">
              <a:spLocks noChangeArrowheads="1"/>
            </p:cNvSpPr>
            <p:nvPr/>
          </p:nvSpPr>
          <p:spPr bwMode="auto">
            <a:xfrm>
              <a:off x="4025900" y="3330575"/>
              <a:ext cx="1436688" cy="161925"/>
            </a:xfrm>
            <a:prstGeom prst="rect">
              <a:avLst/>
            </a:prstGeom>
            <a:gradFill rotWithShape="1">
              <a:gsLst>
                <a:gs pos="0">
                  <a:srgbClr val="0E519A">
                    <a:alpha val="30000"/>
                  </a:srgbClr>
                </a:gs>
                <a:gs pos="50000">
                  <a:schemeClr val="hlink">
                    <a:alpha val="67999"/>
                  </a:schemeClr>
                </a:gs>
                <a:gs pos="100000">
                  <a:srgbClr val="0E519A">
                    <a:alpha val="30000"/>
                  </a:srgbClr>
                </a:gs>
              </a:gsLst>
              <a:lin ang="2700000" scaled="1"/>
            </a:gradFill>
            <a:ln w="12700" algn="ctr">
              <a:solidFill>
                <a:schemeClr val="hlink"/>
              </a:solidFill>
              <a:miter lim="800000"/>
              <a:headEnd/>
              <a:tailEnd/>
            </a:ln>
            <a:effectLst/>
          </p:spPr>
          <p:txBody>
            <a:bodyPr anchor="ctr"/>
            <a:lstStyle/>
            <a:p>
              <a:pPr algn="ctr">
                <a:lnSpc>
                  <a:spcPct val="90000"/>
                </a:lnSpc>
                <a:spcBef>
                  <a:spcPct val="30000"/>
                </a:spcBef>
              </a:pPr>
              <a:r>
                <a:rPr lang="en-US" sz="1200">
                  <a:effectLst>
                    <a:outerShdw blurRad="38100" dist="38100" dir="2700000" algn="tl">
                      <a:srgbClr val="000000"/>
                    </a:outerShdw>
                  </a:effectLst>
                </a:rPr>
                <a:t>Unit Testing</a:t>
              </a:r>
            </a:p>
          </p:txBody>
        </p:sp>
        <p:sp>
          <p:nvSpPr>
            <p:cNvPr id="57" name="Line 55"/>
            <p:cNvSpPr>
              <a:spLocks noChangeShapeType="1"/>
            </p:cNvSpPr>
            <p:nvPr/>
          </p:nvSpPr>
          <p:spPr bwMode="auto">
            <a:xfrm flipH="1" flipV="1">
              <a:off x="3200400" y="3733800"/>
              <a:ext cx="762000" cy="0"/>
            </a:xfrm>
            <a:prstGeom prst="line">
              <a:avLst/>
            </a:prstGeom>
            <a:noFill/>
            <a:ln w="12700">
              <a:solidFill>
                <a:srgbClr val="333333"/>
              </a:solidFill>
              <a:round/>
              <a:headEnd/>
              <a:tailEnd type="triangle" w="med" len="med"/>
            </a:ln>
            <a:effectLst/>
          </p:spPr>
          <p:txBody>
            <a:bodyPr anchor="ctr"/>
            <a:lstStyle/>
            <a:p>
              <a:endParaRPr lang="de-DE"/>
            </a:p>
          </p:txBody>
        </p:sp>
        <p:sp>
          <p:nvSpPr>
            <p:cNvPr id="58" name="Line 56"/>
            <p:cNvSpPr>
              <a:spLocks noChangeShapeType="1"/>
            </p:cNvSpPr>
            <p:nvPr/>
          </p:nvSpPr>
          <p:spPr bwMode="auto">
            <a:xfrm flipV="1">
              <a:off x="5562600" y="3733800"/>
              <a:ext cx="685800" cy="0"/>
            </a:xfrm>
            <a:prstGeom prst="line">
              <a:avLst/>
            </a:prstGeom>
            <a:noFill/>
            <a:ln w="12700">
              <a:solidFill>
                <a:srgbClr val="333333"/>
              </a:solidFill>
              <a:round/>
              <a:headEnd/>
              <a:tailEnd type="triangle" w="med" len="med"/>
            </a:ln>
            <a:effectLst/>
          </p:spPr>
          <p:txBody>
            <a:bodyPr anchor="ctr"/>
            <a:lstStyle/>
            <a:p>
              <a:endParaRPr lang="de-DE"/>
            </a:p>
          </p:txBody>
        </p:sp>
        <p:sp>
          <p:nvSpPr>
            <p:cNvPr id="59" name="Text Box 57"/>
            <p:cNvSpPr txBox="1">
              <a:spLocks noChangeArrowheads="1"/>
            </p:cNvSpPr>
            <p:nvPr/>
          </p:nvSpPr>
          <p:spPr bwMode="auto">
            <a:xfrm>
              <a:off x="4027488" y="3635375"/>
              <a:ext cx="1436687" cy="161925"/>
            </a:xfrm>
            <a:prstGeom prst="rect">
              <a:avLst/>
            </a:prstGeom>
            <a:gradFill rotWithShape="1">
              <a:gsLst>
                <a:gs pos="0">
                  <a:srgbClr val="0E519A">
                    <a:alpha val="30000"/>
                  </a:srgbClr>
                </a:gs>
                <a:gs pos="50000">
                  <a:schemeClr val="hlink">
                    <a:alpha val="67999"/>
                  </a:schemeClr>
                </a:gs>
                <a:gs pos="100000">
                  <a:srgbClr val="0E519A">
                    <a:alpha val="30000"/>
                  </a:srgbClr>
                </a:gs>
              </a:gsLst>
              <a:lin ang="2700000" scaled="1"/>
            </a:gradFill>
            <a:ln w="12700" algn="ctr">
              <a:solidFill>
                <a:schemeClr val="hlink"/>
              </a:solidFill>
              <a:miter lim="800000"/>
              <a:headEnd/>
              <a:tailEnd/>
            </a:ln>
            <a:effectLst/>
          </p:spPr>
          <p:txBody>
            <a:bodyPr anchor="ctr"/>
            <a:lstStyle/>
            <a:p>
              <a:pPr algn="ctr">
                <a:lnSpc>
                  <a:spcPct val="90000"/>
                </a:lnSpc>
                <a:spcBef>
                  <a:spcPct val="30000"/>
                </a:spcBef>
              </a:pPr>
              <a:r>
                <a:rPr lang="en-US" sz="1200">
                  <a:effectLst>
                    <a:outerShdw blurRad="38100" dist="38100" dir="2700000" algn="tl">
                      <a:srgbClr val="000000"/>
                    </a:outerShdw>
                  </a:effectLst>
                </a:rPr>
                <a:t>Code Coverage</a:t>
              </a:r>
            </a:p>
          </p:txBody>
        </p:sp>
        <p:sp>
          <p:nvSpPr>
            <p:cNvPr id="61" name="Line 59"/>
            <p:cNvSpPr>
              <a:spLocks noChangeShapeType="1"/>
            </p:cNvSpPr>
            <p:nvPr/>
          </p:nvSpPr>
          <p:spPr bwMode="auto">
            <a:xfrm flipH="1" flipV="1">
              <a:off x="3216275" y="3405188"/>
              <a:ext cx="762000" cy="0"/>
            </a:xfrm>
            <a:prstGeom prst="line">
              <a:avLst/>
            </a:prstGeom>
            <a:noFill/>
            <a:ln w="12700">
              <a:solidFill>
                <a:srgbClr val="333333"/>
              </a:solidFill>
              <a:round/>
              <a:headEnd/>
              <a:tailEnd type="triangle" w="med" len="med"/>
            </a:ln>
            <a:effectLst/>
          </p:spPr>
          <p:txBody>
            <a:bodyPr anchor="ctr"/>
            <a:lstStyle/>
            <a:p>
              <a:endParaRPr lang="de-DE"/>
            </a:p>
          </p:txBody>
        </p:sp>
        <p:sp>
          <p:nvSpPr>
            <p:cNvPr id="62" name="Line 60"/>
            <p:cNvSpPr>
              <a:spLocks noChangeShapeType="1"/>
            </p:cNvSpPr>
            <p:nvPr/>
          </p:nvSpPr>
          <p:spPr bwMode="auto">
            <a:xfrm flipV="1">
              <a:off x="5578475" y="3405188"/>
              <a:ext cx="685800" cy="0"/>
            </a:xfrm>
            <a:prstGeom prst="line">
              <a:avLst/>
            </a:prstGeom>
            <a:noFill/>
            <a:ln w="12700">
              <a:solidFill>
                <a:srgbClr val="333333"/>
              </a:solidFill>
              <a:round/>
              <a:headEnd/>
              <a:tailEnd type="triangle" w="med" len="med"/>
            </a:ln>
            <a:effectLst/>
          </p:spPr>
          <p:txBody>
            <a:bodyPr anchor="ctr"/>
            <a:lstStyle/>
            <a:p>
              <a:endParaRPr lang="de-DE"/>
            </a:p>
          </p:txBody>
        </p:sp>
      </p:grpSp>
    </p:spTree>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4690" name="Rectangle 2"/>
          <p:cNvSpPr>
            <a:spLocks noGrp="1" noChangeArrowheads="1"/>
          </p:cNvSpPr>
          <p:nvPr>
            <p:ph type="title"/>
          </p:nvPr>
        </p:nvSpPr>
        <p:spPr/>
        <p:txBody>
          <a:bodyPr/>
          <a:lstStyle/>
          <a:p>
            <a:pPr eaLnBrk="1" hangingPunct="1">
              <a:defRPr/>
            </a:pPr>
            <a:r>
              <a:rPr lang="de-DE" dirty="0" smtClean="0"/>
              <a:t>TFS für VFP-Projekte</a:t>
            </a:r>
          </a:p>
        </p:txBody>
      </p:sp>
      <p:sp>
        <p:nvSpPr>
          <p:cNvPr id="754691" name="Rectangle 3"/>
          <p:cNvSpPr>
            <a:spLocks noGrp="1" noChangeArrowheads="1"/>
          </p:cNvSpPr>
          <p:nvPr>
            <p:ph type="body" idx="1"/>
          </p:nvPr>
        </p:nvSpPr>
        <p:spPr>
          <a:xfrm>
            <a:off x="381000" y="1416050"/>
            <a:ext cx="8388350" cy="4561249"/>
          </a:xfrm>
        </p:spPr>
        <p:txBody>
          <a:bodyPr/>
          <a:lstStyle/>
          <a:p>
            <a:pPr eaLnBrk="1" hangingPunct="1">
              <a:defRPr/>
            </a:pPr>
            <a:r>
              <a:rPr lang="de-DE" dirty="0" smtClean="0"/>
              <a:t>Unabhängig vom Entwicklungstool nutzbar:</a:t>
            </a:r>
          </a:p>
          <a:p>
            <a:pPr lvl="1" eaLnBrk="1" hangingPunct="1">
              <a:defRPr/>
            </a:pPr>
            <a:r>
              <a:rPr lang="de-DE" dirty="0" smtClean="0"/>
              <a:t>Team Portal, Work Items (mit Office-Anbindung), Reporting, Prozesshandbuch, Team Explorer, Web Access, ...</a:t>
            </a:r>
          </a:p>
          <a:p>
            <a:pPr eaLnBrk="1" hangingPunct="1">
              <a:defRPr/>
            </a:pPr>
            <a:endParaRPr lang="de-DE" dirty="0" smtClean="0"/>
          </a:p>
          <a:p>
            <a:pPr eaLnBrk="1" hangingPunct="1">
              <a:defRPr/>
            </a:pPr>
            <a:r>
              <a:rPr lang="de-DE" dirty="0" smtClean="0"/>
              <a:t>Entwicklung mit VFP</a:t>
            </a:r>
          </a:p>
          <a:p>
            <a:pPr lvl="1" eaLnBrk="1" hangingPunct="1">
              <a:defRPr/>
            </a:pPr>
            <a:r>
              <a:rPr lang="de-DE" dirty="0" smtClean="0"/>
              <a:t>Sourcecode-Verwaltung</a:t>
            </a:r>
          </a:p>
          <a:p>
            <a:pPr lvl="1" eaLnBrk="1" hangingPunct="1">
              <a:defRPr/>
            </a:pPr>
            <a:r>
              <a:rPr lang="de-DE" dirty="0" smtClean="0"/>
              <a:t>Arbeitsaufgabenverwaltung</a:t>
            </a:r>
          </a:p>
          <a:p>
            <a:pPr lvl="1" eaLnBrk="1" hangingPunct="1">
              <a:defRPr/>
            </a:pPr>
            <a:r>
              <a:rPr lang="de-DE" dirty="0" smtClean="0"/>
              <a:t>Build Server mit Unit Tests</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54691">
                                            <p:txEl>
                                              <p:pRg st="3" end="3"/>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754691">
                                            <p:txEl>
                                              <p:pRg st="4" end="4"/>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754691">
                                            <p:txEl>
                                              <p:pRg st="5" end="5"/>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754691">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4690" name="Rectangle 2"/>
          <p:cNvSpPr>
            <a:spLocks noGrp="1" noChangeArrowheads="1"/>
          </p:cNvSpPr>
          <p:nvPr>
            <p:ph type="title"/>
          </p:nvPr>
        </p:nvSpPr>
        <p:spPr/>
        <p:txBody>
          <a:bodyPr/>
          <a:lstStyle/>
          <a:p>
            <a:pPr eaLnBrk="1" hangingPunct="1">
              <a:defRPr/>
            </a:pPr>
            <a:r>
              <a:rPr lang="de-DE" dirty="0" smtClean="0"/>
              <a:t>SCC Demo</a:t>
            </a:r>
          </a:p>
        </p:txBody>
      </p:sp>
      <p:sp>
        <p:nvSpPr>
          <p:cNvPr id="754691" name="Rectangle 3"/>
          <p:cNvSpPr>
            <a:spLocks noGrp="1" noChangeArrowheads="1"/>
          </p:cNvSpPr>
          <p:nvPr>
            <p:ph type="body" idx="1"/>
          </p:nvPr>
        </p:nvSpPr>
        <p:spPr>
          <a:xfrm>
            <a:off x="381000" y="1416050"/>
            <a:ext cx="8388350" cy="2308324"/>
          </a:xfrm>
        </p:spPr>
        <p:txBody>
          <a:bodyPr/>
          <a:lstStyle/>
          <a:p>
            <a:pPr eaLnBrk="1" hangingPunct="1">
              <a:defRPr/>
            </a:pPr>
            <a:r>
              <a:rPr lang="de-DE" dirty="0" smtClean="0"/>
              <a:t>Aktivieren TFS als aktive SCC in VFP</a:t>
            </a:r>
          </a:p>
          <a:p>
            <a:pPr eaLnBrk="1" hangingPunct="1">
              <a:defRPr/>
            </a:pPr>
            <a:r>
              <a:rPr lang="de-DE" dirty="0" smtClean="0"/>
              <a:t>Join auf Projekt</a:t>
            </a:r>
          </a:p>
          <a:p>
            <a:pPr eaLnBrk="1" hangingPunct="1">
              <a:defRPr/>
            </a:pPr>
            <a:r>
              <a:rPr lang="de-DE" dirty="0" smtClean="0"/>
              <a:t>CheckOut / CheckIn</a:t>
            </a:r>
          </a:p>
          <a:p>
            <a:pPr eaLnBrk="1" hangingPunct="1">
              <a:defRPr/>
            </a:pPr>
            <a:r>
              <a:rPr lang="de-DE" dirty="0" smtClean="0"/>
              <a:t>Update Project List</a:t>
            </a:r>
          </a:p>
        </p:txBody>
      </p:sp>
    </p:spTree>
  </p:cSld>
  <p:clrMapOvr>
    <a:masterClrMapping/>
  </p:clrMapOvr>
  <p:transition/>
  <p:timing>
    <p:tnLst>
      <p:par>
        <p:cTn id="1" dur="indefinite" restart="never" nodeType="tmRoot"/>
      </p:par>
    </p:tnLst>
  </p:timing>
</p:sld>
</file>

<file path=ppt/theme/theme1.xml><?xml version="1.0" encoding="utf-8"?>
<a:theme xmlns:a="http://schemas.openxmlformats.org/drawingml/2006/main" name="Webcast Template - MSDN FY04">
  <a:themeElements>
    <a:clrScheme name="Webcast Template - MSDN FY04 1">
      <a:dk1>
        <a:srgbClr val="000000"/>
      </a:dk1>
      <a:lt1>
        <a:srgbClr val="FFFFFF"/>
      </a:lt1>
      <a:dk2>
        <a:srgbClr val="00478E"/>
      </a:dk2>
      <a:lt2>
        <a:srgbClr val="FFDD4F"/>
      </a:lt2>
      <a:accent1>
        <a:srgbClr val="FCEB98"/>
      </a:accent1>
      <a:accent2>
        <a:srgbClr val="EB7C35"/>
      </a:accent2>
      <a:accent3>
        <a:srgbClr val="AAB1C6"/>
      </a:accent3>
      <a:accent4>
        <a:srgbClr val="DADADA"/>
      </a:accent4>
      <a:accent5>
        <a:srgbClr val="FDF3CA"/>
      </a:accent5>
      <a:accent6>
        <a:srgbClr val="D5702F"/>
      </a:accent6>
      <a:hlink>
        <a:srgbClr val="74C35F"/>
      </a:hlink>
      <a:folHlink>
        <a:srgbClr val="6294CD"/>
      </a:folHlink>
    </a:clrScheme>
    <a:fontScheme name="Webcast Template - MSDN FY04">
      <a:majorFont>
        <a:latin typeface="Franklin Gothic Medium"/>
        <a:ea typeface=""/>
        <a:cs typeface=""/>
      </a:majorFont>
      <a:minorFont>
        <a:latin typeface="Franklin Gothic Book"/>
        <a:ea typeface=""/>
        <a:cs typeface=""/>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spAutoFit/>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6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spAutoFit/>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600" b="0" i="0" u="none" strike="noStrike" cap="none" normalizeH="0" baseline="0" smtClean="0">
            <a:ln>
              <a:noFill/>
            </a:ln>
            <a:solidFill>
              <a:schemeClr val="tx1"/>
            </a:solidFill>
            <a:effectLst/>
            <a:latin typeface="Arial" charset="0"/>
          </a:defRPr>
        </a:defPPr>
      </a:lstStyle>
    </a:lnDef>
  </a:objectDefaults>
  <a:extraClrSchemeLst>
    <a:extraClrScheme>
      <a:clrScheme name="Webcast Template - MSDN FY04 1">
        <a:dk1>
          <a:srgbClr val="000000"/>
        </a:dk1>
        <a:lt1>
          <a:srgbClr val="FFFFFF"/>
        </a:lt1>
        <a:dk2>
          <a:srgbClr val="00478E"/>
        </a:dk2>
        <a:lt2>
          <a:srgbClr val="FFDD4F"/>
        </a:lt2>
        <a:accent1>
          <a:srgbClr val="FCEB98"/>
        </a:accent1>
        <a:accent2>
          <a:srgbClr val="EB7C35"/>
        </a:accent2>
        <a:accent3>
          <a:srgbClr val="AAB1C6"/>
        </a:accent3>
        <a:accent4>
          <a:srgbClr val="DADADA"/>
        </a:accent4>
        <a:accent5>
          <a:srgbClr val="FDF3CA"/>
        </a:accent5>
        <a:accent6>
          <a:srgbClr val="D5702F"/>
        </a:accent6>
        <a:hlink>
          <a:srgbClr val="74C35F"/>
        </a:hlink>
        <a:folHlink>
          <a:srgbClr val="6294CD"/>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Larissa-Design">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Larissa-Design">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745</Words>
  <Application>Microsoft Office PowerPoint</Application>
  <PresentationFormat>On-screen Show (4:3)</PresentationFormat>
  <Paragraphs>215</Paragraphs>
  <Slides>25</Slides>
  <Notes>8</Notes>
  <HiddenSlides>0</HiddenSlides>
  <MMClips>0</MMClips>
  <ScaleCrop>false</ScaleCrop>
  <HeadingPairs>
    <vt:vector size="4" baseType="variant">
      <vt:variant>
        <vt:lpstr>Theme</vt:lpstr>
      </vt:variant>
      <vt:variant>
        <vt:i4>1</vt:i4>
      </vt:variant>
      <vt:variant>
        <vt:lpstr>Slide Titles</vt:lpstr>
      </vt:variant>
      <vt:variant>
        <vt:i4>25</vt:i4>
      </vt:variant>
    </vt:vector>
  </HeadingPairs>
  <TitlesOfParts>
    <vt:vector size="26" baseType="lpstr">
      <vt:lpstr>Webcast Template - MSDN FY04</vt:lpstr>
      <vt:lpstr>MSDN Webcast   Team Foundation Server mit Visual FoxPro nutzen</vt:lpstr>
      <vt:lpstr>Über: Armin Neudert</vt:lpstr>
      <vt:lpstr>Ziele</vt:lpstr>
      <vt:lpstr>Agenda</vt:lpstr>
      <vt:lpstr>Überblick</vt:lpstr>
      <vt:lpstr>Gesamtüberblick</vt:lpstr>
      <vt:lpstr>Überblick Produktfamilie</vt:lpstr>
      <vt:lpstr>TFS für VFP-Projekte</vt:lpstr>
      <vt:lpstr>SCC Demo</vt:lpstr>
      <vt:lpstr>SCC Kernkonzepte</vt:lpstr>
      <vt:lpstr>SCC – VFP-Integration</vt:lpstr>
      <vt:lpstr>SCC – VFP-Integration</vt:lpstr>
      <vt:lpstr>Arbeitsaufgaben</vt:lpstr>
      <vt:lpstr>StartUp - Evaluierung</vt:lpstr>
      <vt:lpstr>StartUp – Installation</vt:lpstr>
      <vt:lpstr>StartUp - Lizenzierung</vt:lpstr>
      <vt:lpstr>Weitere Hinweise</vt:lpstr>
      <vt:lpstr>Zusammenfassung</vt:lpstr>
      <vt:lpstr>Zusammenfassung</vt:lpstr>
      <vt:lpstr>Informationen &amp; Links zum Thema</vt:lpstr>
      <vt:lpstr>Informationen &amp; Links zum Thema</vt:lpstr>
      <vt:lpstr>Informationen &amp; Links zum Thema</vt:lpstr>
      <vt:lpstr>Informationen &amp; Links zum Thema</vt:lpstr>
      <vt:lpstr>Informationen zu MSDN Webcasts</vt:lpstr>
      <vt:lpstr>Slide 25</vt:lpstr>
    </vt:vector>
  </TitlesOfParts>
  <Company>Microsoft Corporation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Team Foundation Server mit Visual FoxPro nutzen</dc:title>
  <dc:subject/>
  <dc:creator>Armin Neudert für MSDN Online Deutschland</dc:creator>
  <cp:keywords>Visual FoxPro, ALM, TFS, Team Foundation Server, Team System, Application Lifecycle Management, MSDN, Microsoft, Developer, Entwickler</cp:keywords>
  <dc:description>In diesem Webcast wird gezeigt, wie Visual FoxPro mit dem Team Foundation Server zusammen arbeitet. Zu Beginn erhält das Publikum einen kurzen Überblick über Visual Studio Team System. Im Anschluss rückt dann der praktische Nutzen bei der Verwendung mit VFP in den Mittelpunkt. Im speziellen wird auf die Kernbereiche Quellcodeverwaltung mit VFP und die Verwendung von Arbeitsaufgaben eingegangen.
MSDN Webcasts - die kostenlosen Online-Referate von Microsoft für Entwickler - MSDN Online Deutschland
http://www.msdn-online.de/webcasts</dc:description>
  <cp:lastModifiedBy>Armin Neudert</cp:lastModifiedBy>
  <cp:revision>599</cp:revision>
  <dcterms:created xsi:type="dcterms:W3CDTF">1998-07-06T19:29:56Z</dcterms:created>
  <dcterms:modified xsi:type="dcterms:W3CDTF">2009-06-30T08:13:05Z</dcterms:modified>
  <cp:category>MSDN Webcasts</cp:category>
  <cp:contentStatus>© Copyright 2009 Microsoft Corporation. Alle Rechte vorbehalten.This presentation is for informational purposes only. Microsoft makes no warranties, express or implied, in this summary.</cp:contentStatus>
</cp:coreProperties>
</file>

<file path=docProps/custom.xml><?xml version="1.0" encoding="utf-8"?>
<Properties xmlns="http://schemas.openxmlformats.org/officeDocument/2006/custom-properties" xmlns:vt="http://schemas.openxmlformats.org/officeDocument/2006/docPropsVTypes">
  <property fmtid="{D5CDD505-2E9C-101B-9397-08002B2CF9AE}" pid="2" name="Program">
    <vt:lpwstr>TechNet</vt:lpwstr>
  </property>
  <property fmtid="{D5CDD505-2E9C-101B-9397-08002B2CF9AE}" pid="3" name="Session ID">
    <vt:lpwstr>TNTx-xx</vt:lpwstr>
  </property>
  <property fmtid="{D5CDD505-2E9C-101B-9397-08002B2CF9AE}" pid="4" name="Status">
    <vt:lpwstr>Work in Progress</vt:lpwstr>
  </property>
  <property fmtid="{D5CDD505-2E9C-101B-9397-08002B2CF9AE}" pid="5" name="Version">
    <vt:lpwstr>3.0</vt:lpwstr>
  </property>
  <property fmtid="{D5CDD505-2E9C-101B-9397-08002B2CF9AE}" pid="6" name="Support">
    <vt:lpwstr>devhelp@microsoft.com</vt:lpwstr>
  </property>
  <property fmtid="{D5CDD505-2E9C-101B-9397-08002B2CF9AE}" pid="7" name="build">
    <vt:lpwstr>0</vt:lpwstr>
  </property>
  <property fmtid="{D5CDD505-2E9C-101B-9397-08002B2CF9AE}" pid="8" name="Kategorie">
    <vt:lpwstr>Planung</vt:lpwstr>
  </property>
</Properties>
</file>